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1"/>
  </p:notesMasterIdLst>
  <p:sldIdLst>
    <p:sldId id="256" r:id="rId2"/>
    <p:sldId id="258" r:id="rId3"/>
    <p:sldId id="259" r:id="rId4"/>
    <p:sldId id="257" r:id="rId5"/>
    <p:sldId id="273" r:id="rId6"/>
    <p:sldId id="274" r:id="rId7"/>
    <p:sldId id="260" r:id="rId8"/>
    <p:sldId id="287" r:id="rId9"/>
    <p:sldId id="269" r:id="rId10"/>
    <p:sldId id="288" r:id="rId11"/>
    <p:sldId id="289" r:id="rId12"/>
    <p:sldId id="290" r:id="rId13"/>
    <p:sldId id="292" r:id="rId14"/>
    <p:sldId id="261" r:id="rId15"/>
    <p:sldId id="263" r:id="rId16"/>
    <p:sldId id="275" r:id="rId17"/>
    <p:sldId id="276" r:id="rId18"/>
    <p:sldId id="262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方 文海" initials="方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AADB"/>
    <a:srgbClr val="ED6A23"/>
    <a:srgbClr val="467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50" autoAdjust="0"/>
    <p:restoredTop sz="93126" autoAdjust="0"/>
  </p:normalViewPr>
  <p:slideViewPr>
    <p:cSldViewPr snapToGrid="0">
      <p:cViewPr varScale="1">
        <p:scale>
          <a:sx n="80" d="100"/>
          <a:sy n="80" d="100"/>
        </p:scale>
        <p:origin x="94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17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CBB0A-1AC0-4B67-A6B9-D5099E4EDAF3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0C54D-AB68-4A92-B8C0-6D92CDD74B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0C54D-AB68-4A92-B8C0-6D92CDD74B0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88F75-3870-405A-8728-17AEEC198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CEA74E-951B-4A6F-8615-30CF388DA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73C1C-0A70-4294-A23B-DF8291C2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70C351-0889-447A-B707-B79ED2720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1AF432-E257-4FB5-8514-CE9E956F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8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A3FFB-A7D1-40FE-8DCF-F2A7C4BC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BD3E7F-DDA8-417B-9DA3-F913B3C0D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F0CE5E-0DEE-4DD0-9362-E9255360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899198-DD10-475A-A374-50663B3C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F35E8-6E8F-4071-B1E9-38D978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6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610015-20EE-415B-AE87-FA406E213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06369B-8561-46D1-9C8A-43E4C887F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05F617-D222-45BC-A0CF-B8AA545D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795E6-70BC-4B02-B1AF-7FAF26CA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99148-FC04-4126-86F0-41B9E1CB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BE6FE-C772-4A91-9C12-30AC1410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51F75-6788-4914-94C7-FC0C862C8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6C882C-B3A2-4FEF-AA50-23DE4969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774D94-3B55-4160-826B-60EF7CA5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8F93D-590D-4A32-9264-1F60F0DD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80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82FC3-CDCF-4E2D-B560-A3722290B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6DFBF5-391A-46DF-ABCD-6F2671831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851555-A908-4ABD-A1A8-4A8759B6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CCB773-EADC-44CB-AC38-DCB12D45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1EAFDA-E769-4D16-B85E-97AF2FD8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361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DFEEF-7223-4D44-8FD7-87ADE2B5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35CEC-E7CC-450D-8C8C-FDF8E1E13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442773-6795-47EC-B610-251A4BE89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1850F2-106D-489E-A561-15488E1D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799E42-85B2-46E9-9A91-853CD113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E01017-888C-4F93-8983-3AFF5C2C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5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3F798-776E-4354-AEFB-89D879B4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498D77-9605-4153-9EA4-F54C98C61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BB98EE-FB06-4198-B376-2987D34DC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72654D-FDDA-45EB-BC48-11E7EB3CE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BB039C-795C-4DC3-A8BD-B88B18307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6EC230-8CD6-4D50-B417-62FF9202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AE475E-D71C-4095-B71E-FB7E78FB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E43276-9ACE-4787-8F0D-C8A18E06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80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96F41-A30A-4EB8-991A-18F5715C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F833D3-8AC5-478E-B945-E022FD32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DEDCD2-F733-4CEC-9087-6BE5BB93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B528C1-717F-4CF2-9DB6-DCC41674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36AEB2-894F-4540-B374-AA4B63AD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42A5BF-72C0-41F0-B904-4D35CC9E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8CFA67-13D6-414B-8060-69DC6395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65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E50BD-2239-4F79-8E43-A4DB7E30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905B91-5A7F-4411-A0D6-0C87ADE6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6653E3-11D1-4DCA-BE5C-166F60AEF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0332D2-104D-4C9A-92A2-AA680897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2F3D06-03B0-4C63-8278-16E47E48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00F6A6-7885-4D45-A050-95BB81E5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12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16A6F-1AC7-4EB1-84CE-DBAFDADC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F6A6985-750A-400D-AF5B-712F05EE7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BA0A38-53AD-4FA4-9333-7E9B6ABFA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28A8F-8E61-4B49-8710-08C42AD4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6C95F-F78B-456F-BBDA-CD85FAC3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6BD67C-1610-4ABB-9BB3-F08FF4C1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90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5044CD-116E-4AC6-ABFE-5A79C03F8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644BE9-C500-4C21-890C-F566537E4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4B8F3-8A63-4124-BF57-038377B7C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217FE-27D4-4C29-BBA2-705D693E2688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FD711C-9047-419E-A2E6-545CB72F4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791C61-0003-4846-AA92-6002A7A23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F7A77-181C-47E5-BB5F-A2BFAC46E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1088211" y="-557474"/>
            <a:ext cx="8436077" cy="7742903"/>
            <a:chOff x="-2195721" y="478875"/>
            <a:chExt cx="6584705" cy="7074865"/>
          </a:xfrm>
        </p:grpSpPr>
        <p:sp>
          <p:nvSpPr>
            <p:cNvPr id="22" name="等腰三角形 21"/>
            <p:cNvSpPr/>
            <p:nvPr/>
          </p:nvSpPr>
          <p:spPr>
            <a:xfrm rot="20600883">
              <a:off x="-966731" y="478875"/>
              <a:ext cx="5355715" cy="5900248"/>
            </a:xfrm>
            <a:prstGeom prst="triangle">
              <a:avLst>
                <a:gd name="adj" fmla="val 22787"/>
              </a:avLst>
            </a:prstGeom>
            <a:solidFill>
              <a:srgbClr val="467BB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2195721" y="1791685"/>
              <a:ext cx="5389345" cy="5762055"/>
              <a:chOff x="1463998" y="420085"/>
              <a:chExt cx="5389345" cy="5762055"/>
            </a:xfrm>
          </p:grpSpPr>
          <p:sp>
            <p:nvSpPr>
              <p:cNvPr id="21" name="等腰三角形 20"/>
              <p:cNvSpPr/>
              <p:nvPr/>
            </p:nvSpPr>
            <p:spPr>
              <a:xfrm rot="14401577">
                <a:off x="1883175" y="1588939"/>
                <a:ext cx="4158933" cy="4624842"/>
              </a:xfrm>
              <a:prstGeom prst="triangle">
                <a:avLst>
                  <a:gd name="adj" fmla="val 50000"/>
                </a:avLst>
              </a:prstGeom>
              <a:solidFill>
                <a:srgbClr val="ED6A23">
                  <a:alpha val="3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1463998" y="420085"/>
                <a:ext cx="5389345" cy="5762055"/>
                <a:chOff x="6098353" y="280171"/>
                <a:chExt cx="6632037" cy="7090687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 rot="4062616">
                  <a:off x="8595289" y="703674"/>
                  <a:ext cx="2063592" cy="6206610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 rot="1275857">
                  <a:off x="6557982" y="1153457"/>
                  <a:ext cx="3119882" cy="261143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等腰三角形 25"/>
                <p:cNvSpPr/>
                <p:nvPr/>
              </p:nvSpPr>
              <p:spPr>
                <a:xfrm rot="8725669">
                  <a:off x="7751407" y="2528604"/>
                  <a:ext cx="2344768" cy="3431839"/>
                </a:xfrm>
                <a:prstGeom prst="triangle">
                  <a:avLst>
                    <a:gd name="adj" fmla="val 22787"/>
                  </a:avLst>
                </a:prstGeom>
                <a:solidFill>
                  <a:srgbClr val="467BBD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" name="等腰三角形 19"/>
                <p:cNvSpPr/>
                <p:nvPr/>
              </p:nvSpPr>
              <p:spPr>
                <a:xfrm rot="9779761">
                  <a:off x="7502632" y="280171"/>
                  <a:ext cx="2976059" cy="7090687"/>
                </a:xfrm>
                <a:prstGeom prst="triangle">
                  <a:avLst>
                    <a:gd name="adj" fmla="val 4898"/>
                  </a:avLst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等腰三角形 17"/>
                <p:cNvSpPr/>
                <p:nvPr/>
              </p:nvSpPr>
              <p:spPr>
                <a:xfrm rot="10800000">
                  <a:off x="6098353" y="2193700"/>
                  <a:ext cx="2756033" cy="3585606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" name="等腰三角形 15"/>
                <p:cNvSpPr/>
                <p:nvPr/>
              </p:nvSpPr>
              <p:spPr>
                <a:xfrm rot="1275857">
                  <a:off x="6853788" y="2450847"/>
                  <a:ext cx="3301933" cy="316811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 rot="7030471">
            <a:off x="10358284" y="2294629"/>
            <a:ext cx="1237049" cy="1045145"/>
            <a:chOff x="538243" y="2088010"/>
            <a:chExt cx="1390499" cy="1174790"/>
          </a:xfrm>
        </p:grpSpPr>
        <p:sp>
          <p:nvSpPr>
            <p:cNvPr id="9" name="等腰三角形 8"/>
            <p:cNvSpPr/>
            <p:nvPr/>
          </p:nvSpPr>
          <p:spPr>
            <a:xfrm rot="11623697">
              <a:off x="1466404" y="2262584"/>
              <a:ext cx="462338" cy="895350"/>
            </a:xfrm>
            <a:prstGeom prst="triangle">
              <a:avLst/>
            </a:prstGeom>
            <a:solidFill>
              <a:srgbClr val="ED6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等腰三角形 11"/>
            <p:cNvSpPr/>
            <p:nvPr/>
          </p:nvSpPr>
          <p:spPr>
            <a:xfrm rot="7108087">
              <a:off x="840474" y="2498231"/>
              <a:ext cx="462338" cy="1066800"/>
            </a:xfrm>
            <a:prstGeom prst="triangle">
              <a:avLst/>
            </a:prstGeom>
            <a:solidFill>
              <a:srgbClr val="77A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等腰三角形 12"/>
            <p:cNvSpPr/>
            <p:nvPr/>
          </p:nvSpPr>
          <p:spPr>
            <a:xfrm rot="9728191">
              <a:off x="1059156" y="2088010"/>
              <a:ext cx="462338" cy="1066800"/>
            </a:xfrm>
            <a:prstGeom prst="triangle">
              <a:avLst/>
            </a:prstGeom>
            <a:solidFill>
              <a:srgbClr val="467B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标题 1">
            <a:extLst>
              <a:ext uri="{FF2B5EF4-FFF2-40B4-BE49-F238E27FC236}">
                <a16:creationId xmlns:a16="http://schemas.microsoft.com/office/drawing/2014/main" id="{2BD0609F-C2D7-4244-95B1-8CA74CBE456B}"/>
              </a:ext>
            </a:extLst>
          </p:cNvPr>
          <p:cNvSpPr txBox="1">
            <a:spLocks/>
          </p:cNvSpPr>
          <p:nvPr/>
        </p:nvSpPr>
        <p:spPr>
          <a:xfrm>
            <a:off x="920966" y="1110541"/>
            <a:ext cx="10092364" cy="209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write-it-now</a:t>
            </a:r>
            <a:r>
              <a:rPr lang="zh-CN" altLang="en-US" dirty="0"/>
              <a:t>（</a:t>
            </a:r>
            <a:r>
              <a:rPr lang="en-US" altLang="zh-CN" dirty="0"/>
              <a:t>win</a:t>
            </a:r>
            <a:r>
              <a:rPr lang="zh-CN" altLang="en-US" dirty="0"/>
              <a:t>）写作网站</a:t>
            </a:r>
          </a:p>
        </p:txBody>
      </p:sp>
      <p:sp>
        <p:nvSpPr>
          <p:cNvPr id="32" name="副标题 2">
            <a:extLst>
              <a:ext uri="{FF2B5EF4-FFF2-40B4-BE49-F238E27FC236}">
                <a16:creationId xmlns:a16="http://schemas.microsoft.com/office/drawing/2014/main" id="{18CA6086-C881-44D2-A5BB-BD4C5255F4C6}"/>
              </a:ext>
            </a:extLst>
          </p:cNvPr>
          <p:cNvSpPr txBox="1">
            <a:spLocks/>
          </p:cNvSpPr>
          <p:nvPr/>
        </p:nvSpPr>
        <p:spPr>
          <a:xfrm>
            <a:off x="4030424" y="3550481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                        ————</a:t>
            </a:r>
            <a:r>
              <a:rPr lang="zh-CN" altLang="en-US" dirty="0"/>
              <a:t>杨欣悦（</a:t>
            </a:r>
            <a:r>
              <a:rPr lang="en-US" altLang="zh-CN" dirty="0"/>
              <a:t>2017051604068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12390-4B27-4555-91F2-0C246F0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热度排行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8F867F8-D9E5-48AB-9FB8-CB1F3B26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91" y="4142022"/>
            <a:ext cx="4090213" cy="2350853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7442C0-8786-480E-A16A-5D2B65B2EDF4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C15D2B-A7AA-4292-9F90-330CC88AA96D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FC052B-6508-4ACC-AFAA-DF3FD054C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1799"/>
            <a:ext cx="4267760" cy="20872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D0CACE-A7B2-425E-B3AF-E72F7B8371CF}"/>
              </a:ext>
            </a:extLst>
          </p:cNvPr>
          <p:cNvSpPr txBox="1"/>
          <p:nvPr/>
        </p:nvSpPr>
        <p:spPr>
          <a:xfrm>
            <a:off x="838200" y="3648075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以总排行榜的代码为例：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F558196-5868-42D5-A394-E152FC0DF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8" y="4189348"/>
            <a:ext cx="4814888" cy="5553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724FDF0-BB72-4EEF-AA34-6631FF9AB9B9}"/>
              </a:ext>
            </a:extLst>
          </p:cNvPr>
          <p:cNvSpPr txBox="1"/>
          <p:nvPr/>
        </p:nvSpPr>
        <p:spPr>
          <a:xfrm>
            <a:off x="5695950" y="3648075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所对应控制器部分：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EDB628-8F63-4B1D-8C15-A8CDE09B89E3}"/>
              </a:ext>
            </a:extLst>
          </p:cNvPr>
          <p:cNvSpPr txBox="1"/>
          <p:nvPr/>
        </p:nvSpPr>
        <p:spPr>
          <a:xfrm>
            <a:off x="5710238" y="5305425"/>
            <a:ext cx="544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月、周、日排行榜代码均可参考总排行榜代码。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ED05A1-02D3-487C-92A8-05E89EAC49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75" y="1448641"/>
            <a:ext cx="4368390" cy="201717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618664E-FC3F-4FB5-AD4F-7C4447453D5C}"/>
              </a:ext>
            </a:extLst>
          </p:cNvPr>
          <p:cNvSpPr txBox="1"/>
          <p:nvPr/>
        </p:nvSpPr>
        <p:spPr>
          <a:xfrm>
            <a:off x="5991225" y="1744844"/>
            <a:ext cx="1733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对应</a:t>
            </a:r>
            <a:r>
              <a:rPr lang="en-US" altLang="zh-CN" dirty="0"/>
              <a:t>win_stories_1000</a:t>
            </a:r>
            <a:r>
              <a:rPr lang="zh-CN" altLang="en-US" dirty="0"/>
              <a:t>数据库表：</a:t>
            </a:r>
          </a:p>
        </p:txBody>
      </p:sp>
    </p:spTree>
    <p:extLst>
      <p:ext uri="{BB962C8B-B14F-4D97-AF65-F5344CB8AC3E}">
        <p14:creationId xmlns:p14="http://schemas.microsoft.com/office/powerpoint/2010/main" val="409778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97437-1561-4AAD-A463-1C2EF3CEC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频道分类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D039205-1FD2-4EA0-A7D9-F68EDB23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23" y="1362339"/>
            <a:ext cx="4225760" cy="2066661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5343744-99E9-4C32-B3C7-F59CCFF1F1B1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0841FF-AFCC-470E-9904-80584E620FEA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A89D7F-A084-4D08-A3C8-12828FFE7B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91" y="4339601"/>
            <a:ext cx="3923934" cy="23121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D20DAC-836D-47A0-BFCF-4BC4E562F0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9333"/>
            <a:ext cx="3283293" cy="25656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87680F-E703-4D45-BE34-3DDC170CB3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75" y="1448641"/>
            <a:ext cx="4368390" cy="201717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533DE30-CE08-4A11-82B0-7CF12C4282CD}"/>
              </a:ext>
            </a:extLst>
          </p:cNvPr>
          <p:cNvSpPr txBox="1"/>
          <p:nvPr/>
        </p:nvSpPr>
        <p:spPr>
          <a:xfrm>
            <a:off x="5991225" y="1744844"/>
            <a:ext cx="1733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对应</a:t>
            </a:r>
            <a:r>
              <a:rPr lang="en-US" altLang="zh-CN" dirty="0"/>
              <a:t>win_stories_1000</a:t>
            </a:r>
            <a:r>
              <a:rPr lang="zh-CN" altLang="en-US" dirty="0"/>
              <a:t>数据库表：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4E98E0-9D9B-4B28-A993-39B0CF4176C6}"/>
              </a:ext>
            </a:extLst>
          </p:cNvPr>
          <p:cNvSpPr txBox="1"/>
          <p:nvPr/>
        </p:nvSpPr>
        <p:spPr>
          <a:xfrm>
            <a:off x="659491" y="3914775"/>
            <a:ext cx="422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频道分类对应代码：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78D613-C00B-4EC4-BC9F-0EA94B2B68C9}"/>
              </a:ext>
            </a:extLst>
          </p:cNvPr>
          <p:cNvSpPr txBox="1"/>
          <p:nvPr/>
        </p:nvSpPr>
        <p:spPr>
          <a:xfrm>
            <a:off x="5991225" y="3914775"/>
            <a:ext cx="30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对应控制器部分：</a:t>
            </a:r>
          </a:p>
        </p:txBody>
      </p:sp>
    </p:spTree>
    <p:extLst>
      <p:ext uri="{BB962C8B-B14F-4D97-AF65-F5344CB8AC3E}">
        <p14:creationId xmlns:p14="http://schemas.microsoft.com/office/powerpoint/2010/main" val="2705430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6EC6A-6172-45C7-A3D9-6859D2EB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栏目总览</a:t>
            </a:r>
            <a:r>
              <a:rPr lang="en-US" altLang="zh-CN" sz="2800" dirty="0"/>
              <a:t>&amp;</a:t>
            </a:r>
            <a:r>
              <a:rPr lang="zh-CN" altLang="en-US" sz="2800" dirty="0"/>
              <a:t>完结精品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7BEB100-8288-4EDD-8709-C2130DE89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339"/>
            <a:ext cx="4352895" cy="21288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5B0350-707B-4BBB-AAEF-13B692A76ACA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57FB70-33CE-4D21-BAC9-B06529D19A5F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F50437-8A38-4B79-AA52-A7993699A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23096"/>
            <a:ext cx="4352895" cy="25444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118502-3972-428C-96A0-B53BBEEC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4123096"/>
            <a:ext cx="4086225" cy="10257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BD7CB2-1945-4099-B983-42AAA189A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75" y="1448641"/>
            <a:ext cx="4368390" cy="201717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8061236-A65A-4F8B-97D5-9C06153DB248}"/>
              </a:ext>
            </a:extLst>
          </p:cNvPr>
          <p:cNvSpPr txBox="1"/>
          <p:nvPr/>
        </p:nvSpPr>
        <p:spPr>
          <a:xfrm>
            <a:off x="5991225" y="1744844"/>
            <a:ext cx="1733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对应</a:t>
            </a:r>
            <a:r>
              <a:rPr lang="en-US" altLang="zh-CN" dirty="0"/>
              <a:t>win_stories_1000</a:t>
            </a:r>
            <a:r>
              <a:rPr lang="zh-CN" altLang="en-US" dirty="0"/>
              <a:t>数据库表：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E31C2A-0DCE-4A75-B0AA-69F9C3D4ED12}"/>
              </a:ext>
            </a:extLst>
          </p:cNvPr>
          <p:cNvSpPr txBox="1"/>
          <p:nvPr/>
        </p:nvSpPr>
        <p:spPr>
          <a:xfrm>
            <a:off x="1164315" y="3705332"/>
            <a:ext cx="422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栏目总览和完结精品对应代码：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0CE72E-28C6-46ED-A8EB-93A98AA7003D}"/>
              </a:ext>
            </a:extLst>
          </p:cNvPr>
          <p:cNvSpPr txBox="1"/>
          <p:nvPr/>
        </p:nvSpPr>
        <p:spPr>
          <a:xfrm>
            <a:off x="6496049" y="3705332"/>
            <a:ext cx="30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对应控制器部分：</a:t>
            </a:r>
          </a:p>
        </p:txBody>
      </p:sp>
    </p:spTree>
    <p:extLst>
      <p:ext uri="{BB962C8B-B14F-4D97-AF65-F5344CB8AC3E}">
        <p14:creationId xmlns:p14="http://schemas.microsoft.com/office/powerpoint/2010/main" val="3662798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8377E-F001-4595-A5D6-7A1BBABF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最新更新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7525791-674E-423F-A11A-89F67469A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339"/>
            <a:ext cx="4225760" cy="2066661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E92B0B9-7AFD-46D1-903C-DCF0379D99FE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6F4B2F-1340-43B8-9E3F-7390FAA819B2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995CC8-24AE-4A63-AE22-FC2EC31D93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16714"/>
            <a:ext cx="5153025" cy="13870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0080AD-327D-450D-9389-134B79F78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81599"/>
            <a:ext cx="5091113" cy="1257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401F752-008C-4310-9C3E-046F982389A4}"/>
              </a:ext>
            </a:extLst>
          </p:cNvPr>
          <p:cNvSpPr txBox="1"/>
          <p:nvPr/>
        </p:nvSpPr>
        <p:spPr>
          <a:xfrm>
            <a:off x="838200" y="4168584"/>
            <a:ext cx="422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最新更新对应代码：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7F27A5-AB2C-425D-8171-9E9D48513DFF}"/>
              </a:ext>
            </a:extLst>
          </p:cNvPr>
          <p:cNvSpPr txBox="1"/>
          <p:nvPr/>
        </p:nvSpPr>
        <p:spPr>
          <a:xfrm>
            <a:off x="6169934" y="4168584"/>
            <a:ext cx="30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对应控制器部分：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1AC28E-71F3-45AE-B91A-0089B59FB0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75" y="1448641"/>
            <a:ext cx="4368390" cy="20171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80253B1-D01D-428E-85C6-C78C7A15590A}"/>
              </a:ext>
            </a:extLst>
          </p:cNvPr>
          <p:cNvSpPr txBox="1"/>
          <p:nvPr/>
        </p:nvSpPr>
        <p:spPr>
          <a:xfrm>
            <a:off x="5991225" y="1744844"/>
            <a:ext cx="1733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对应</a:t>
            </a:r>
            <a:r>
              <a:rPr lang="en-US" altLang="zh-CN" dirty="0"/>
              <a:t>win_stories_1000</a:t>
            </a:r>
            <a:r>
              <a:rPr lang="zh-CN" altLang="en-US" dirty="0"/>
              <a:t>数据库表：</a:t>
            </a:r>
          </a:p>
        </p:txBody>
      </p:sp>
    </p:spTree>
    <p:extLst>
      <p:ext uri="{BB962C8B-B14F-4D97-AF65-F5344CB8AC3E}">
        <p14:creationId xmlns:p14="http://schemas.microsoft.com/office/powerpoint/2010/main" val="82900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88211" y="-557474"/>
            <a:ext cx="8436077" cy="7742903"/>
            <a:chOff x="-2195721" y="478875"/>
            <a:chExt cx="6584705" cy="7074865"/>
          </a:xfrm>
        </p:grpSpPr>
        <p:sp>
          <p:nvSpPr>
            <p:cNvPr id="5" name="等腰三角形 4"/>
            <p:cNvSpPr/>
            <p:nvPr/>
          </p:nvSpPr>
          <p:spPr>
            <a:xfrm rot="20600883">
              <a:off x="-966731" y="478875"/>
              <a:ext cx="5355715" cy="5900248"/>
            </a:xfrm>
            <a:prstGeom prst="triangle">
              <a:avLst>
                <a:gd name="adj" fmla="val 22787"/>
              </a:avLst>
            </a:prstGeom>
            <a:solidFill>
              <a:srgbClr val="467BB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-2195721" y="1791685"/>
              <a:ext cx="5389345" cy="5762055"/>
              <a:chOff x="1463998" y="420085"/>
              <a:chExt cx="5389345" cy="5762055"/>
            </a:xfrm>
          </p:grpSpPr>
          <p:sp>
            <p:nvSpPr>
              <p:cNvPr id="7" name="等腰三角形 6"/>
              <p:cNvSpPr/>
              <p:nvPr/>
            </p:nvSpPr>
            <p:spPr>
              <a:xfrm rot="14401577">
                <a:off x="1883175" y="1588939"/>
                <a:ext cx="4158933" cy="4624842"/>
              </a:xfrm>
              <a:prstGeom prst="triangle">
                <a:avLst>
                  <a:gd name="adj" fmla="val 50000"/>
                </a:avLst>
              </a:prstGeom>
              <a:solidFill>
                <a:srgbClr val="ED6A23">
                  <a:alpha val="3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1463998" y="420085"/>
                <a:ext cx="5389345" cy="5762055"/>
                <a:chOff x="6098353" y="280171"/>
                <a:chExt cx="6632037" cy="7090687"/>
              </a:xfrm>
            </p:grpSpPr>
            <p:sp>
              <p:nvSpPr>
                <p:cNvPr id="9" name="等腰三角形 8"/>
                <p:cNvSpPr/>
                <p:nvPr/>
              </p:nvSpPr>
              <p:spPr>
                <a:xfrm rot="4062616">
                  <a:off x="8595289" y="703674"/>
                  <a:ext cx="2063592" cy="6206610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" name="等腰三角形 9"/>
                <p:cNvSpPr/>
                <p:nvPr/>
              </p:nvSpPr>
              <p:spPr>
                <a:xfrm rot="1275857">
                  <a:off x="6557982" y="1153457"/>
                  <a:ext cx="3119882" cy="261143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 rot="8725669">
                  <a:off x="7751407" y="2528604"/>
                  <a:ext cx="2344768" cy="3431839"/>
                </a:xfrm>
                <a:prstGeom prst="triangle">
                  <a:avLst>
                    <a:gd name="adj" fmla="val 22787"/>
                  </a:avLst>
                </a:prstGeom>
                <a:solidFill>
                  <a:srgbClr val="467BBD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等腰三角形 11"/>
                <p:cNvSpPr/>
                <p:nvPr/>
              </p:nvSpPr>
              <p:spPr>
                <a:xfrm rot="9779761">
                  <a:off x="7502632" y="280171"/>
                  <a:ext cx="2976059" cy="7090687"/>
                </a:xfrm>
                <a:prstGeom prst="triangle">
                  <a:avLst>
                    <a:gd name="adj" fmla="val 4898"/>
                  </a:avLst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" name="等腰三角形 12"/>
                <p:cNvSpPr/>
                <p:nvPr/>
              </p:nvSpPr>
              <p:spPr>
                <a:xfrm rot="10800000">
                  <a:off x="6098353" y="2193700"/>
                  <a:ext cx="2756033" cy="3585606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等腰三角形 13"/>
                <p:cNvSpPr/>
                <p:nvPr/>
              </p:nvSpPr>
              <p:spPr>
                <a:xfrm rot="1275857">
                  <a:off x="6853788" y="2450847"/>
                  <a:ext cx="3301933" cy="316811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sp>
        <p:nvSpPr>
          <p:cNvPr id="15" name="矩形 14"/>
          <p:cNvSpPr/>
          <p:nvPr/>
        </p:nvSpPr>
        <p:spPr>
          <a:xfrm>
            <a:off x="4207342" y="2497976"/>
            <a:ext cx="20024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194411" y="30581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分析（文档）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2453181-3FEF-44AE-959D-E6CDBCFFE6C0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95835A6-2350-45FC-B876-B5FF89877549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056D3C-9099-4283-BBA2-244B283A9E4D}"/>
              </a:ext>
            </a:extLst>
          </p:cNvPr>
          <p:cNvSpPr txBox="1"/>
          <p:nvPr/>
        </p:nvSpPr>
        <p:spPr>
          <a:xfrm>
            <a:off x="1402389" y="438150"/>
            <a:ext cx="6150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通信图</a:t>
            </a:r>
            <a:r>
              <a:rPr lang="en-US" altLang="zh-CN" sz="2000" dirty="0"/>
              <a:t>——</a:t>
            </a:r>
            <a:r>
              <a:rPr lang="zh-CN" altLang="en-US" sz="2000" dirty="0"/>
              <a:t>发布文章流</a:t>
            </a:r>
          </a:p>
        </p:txBody>
      </p:sp>
      <p:pic>
        <p:nvPicPr>
          <p:cNvPr id="36" name="图片 35" descr="C:\Users\Garfield\AppData\Roaming\Tencent\Users\2441130355\QQ\WinTemp\RichOle\IH_A`2S4Z{RCT4TWX[YI@]5.png">
            <a:extLst>
              <a:ext uri="{FF2B5EF4-FFF2-40B4-BE49-F238E27FC236}">
                <a16:creationId xmlns:a16="http://schemas.microsoft.com/office/drawing/2014/main" id="{7BCB0AD5-9588-4154-80C9-4F67C56B8E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43" y="1531000"/>
            <a:ext cx="4147185" cy="437388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AA1B33AA-D73C-4C11-86C5-BB26DD8DBCCE}"/>
              </a:ext>
            </a:extLst>
          </p:cNvPr>
          <p:cNvSpPr/>
          <p:nvPr/>
        </p:nvSpPr>
        <p:spPr>
          <a:xfrm rot="16200000">
            <a:off x="2666596" y="3494362"/>
            <a:ext cx="5805252" cy="45719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4A02B8-D36C-435D-8E1F-B6911CB21952}"/>
              </a:ext>
            </a:extLst>
          </p:cNvPr>
          <p:cNvSpPr/>
          <p:nvPr/>
        </p:nvSpPr>
        <p:spPr>
          <a:xfrm>
            <a:off x="6001112" y="453539"/>
            <a:ext cx="33077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通信图</a:t>
            </a:r>
            <a:r>
              <a:rPr lang="en-US" altLang="zh-CN" sz="2000" dirty="0"/>
              <a:t>——</a:t>
            </a:r>
            <a:r>
              <a:rPr lang="zh-CN" altLang="en-US" sz="2000" dirty="0"/>
              <a:t>搜索流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08416D0-2FBF-4476-B4D0-8215A4B6CC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2368" y="1362339"/>
            <a:ext cx="3727553" cy="4480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D3D1D1-A52C-495D-BDEE-63F99DEB90F9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273E3-C020-4998-8150-69E888073BAC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9401EAE-E739-4B33-821F-1DA208559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844" y="365125"/>
            <a:ext cx="3194154" cy="1325563"/>
          </a:xfrm>
        </p:spPr>
        <p:txBody>
          <a:bodyPr/>
          <a:lstStyle/>
          <a:p>
            <a:r>
              <a:rPr lang="zh-CN" altLang="zh-CN" sz="2000" b="1" dirty="0"/>
              <a:t>通信图——点赞流</a:t>
            </a:r>
            <a:br>
              <a:rPr lang="zh-CN" altLang="zh-CN" b="1" dirty="0"/>
            </a:b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96F6EC-C3A2-4A38-8102-FF24E7CBEF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5338" y="1189834"/>
            <a:ext cx="5274310" cy="24396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549E38-DEA8-4589-B8E1-7935FA685F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4844" y="4575180"/>
            <a:ext cx="4537710" cy="19862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432CE5-BFD5-471C-B644-FBF3F180B644}"/>
              </a:ext>
            </a:extLst>
          </p:cNvPr>
          <p:cNvSpPr/>
          <p:nvPr/>
        </p:nvSpPr>
        <p:spPr>
          <a:xfrm>
            <a:off x="1579654" y="3629504"/>
            <a:ext cx="9213264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9E7D52-C820-4511-8F98-8D3D6F8D0759}"/>
              </a:ext>
            </a:extLst>
          </p:cNvPr>
          <p:cNvSpPr txBox="1"/>
          <p:nvPr/>
        </p:nvSpPr>
        <p:spPr>
          <a:xfrm>
            <a:off x="3114844" y="3898072"/>
            <a:ext cx="619108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latin typeface="+mj-lt"/>
              </a:rPr>
              <a:t>通信图——文章排行流（包括总、月、周、日排行）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41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F4EE7-5E05-4F88-B8E4-B673EF6E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315" y="650242"/>
            <a:ext cx="10515600" cy="1325563"/>
          </a:xfrm>
        </p:spPr>
        <p:txBody>
          <a:bodyPr/>
          <a:lstStyle/>
          <a:p>
            <a:r>
              <a:rPr lang="zh-CN" altLang="zh-CN" sz="2000" b="1" dirty="0"/>
              <a:t>时序图——用户注册</a:t>
            </a:r>
            <a:br>
              <a:rPr lang="zh-CN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6B1F4-AFC4-45C4-A57A-96DA44065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488F0A-D4CC-434A-A1C8-FC80CB8EC5AC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FF5987-A29E-4AFE-9120-0F2905C430D5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9" name="图片 50">
            <a:extLst>
              <a:ext uri="{FF2B5EF4-FFF2-40B4-BE49-F238E27FC236}">
                <a16:creationId xmlns:a16="http://schemas.microsoft.com/office/drawing/2014/main" id="{7620E71F-C080-4A33-8666-E8C504B8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89" y="2332673"/>
            <a:ext cx="5562600" cy="37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2CCF4AC-226E-45A6-A79D-A1139EDDAE95}"/>
              </a:ext>
            </a:extLst>
          </p:cNvPr>
          <p:cNvSpPr/>
          <p:nvPr/>
        </p:nvSpPr>
        <p:spPr>
          <a:xfrm>
            <a:off x="3303261" y="3917949"/>
            <a:ext cx="5189855" cy="157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F894BCF-AB3D-480F-9D72-2D29879BF0C0}"/>
              </a:ext>
            </a:extLst>
          </p:cNvPr>
          <p:cNvCxnSpPr/>
          <p:nvPr/>
        </p:nvCxnSpPr>
        <p:spPr>
          <a:xfrm>
            <a:off x="2714299" y="6113780"/>
            <a:ext cx="5172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">
            <a:extLst>
              <a:ext uri="{FF2B5EF4-FFF2-40B4-BE49-F238E27FC236}">
                <a16:creationId xmlns:a16="http://schemas.microsoft.com/office/drawing/2014/main" id="{B7406295-99F2-4B35-A554-95A2ECB0B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8964" y="3926523"/>
            <a:ext cx="947738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不存在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5BD0E853-31B8-41B0-A8E1-615A61B37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3889" y="4874261"/>
            <a:ext cx="947738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存在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98778A3-86EE-44B1-B87D-29154A7C2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389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2A1A8749-F21E-4B1D-B9C5-B24E10BB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389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34A2DF5-D3DB-46B8-9343-64F537067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389" y="41751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27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88211" y="-557474"/>
            <a:ext cx="8436077" cy="7742903"/>
            <a:chOff x="-2195721" y="478875"/>
            <a:chExt cx="6584705" cy="7074865"/>
          </a:xfrm>
        </p:grpSpPr>
        <p:sp>
          <p:nvSpPr>
            <p:cNvPr id="5" name="等腰三角形 4"/>
            <p:cNvSpPr/>
            <p:nvPr/>
          </p:nvSpPr>
          <p:spPr>
            <a:xfrm rot="20600883">
              <a:off x="-966731" y="478875"/>
              <a:ext cx="5355715" cy="5900248"/>
            </a:xfrm>
            <a:prstGeom prst="triangle">
              <a:avLst>
                <a:gd name="adj" fmla="val 22787"/>
              </a:avLst>
            </a:prstGeom>
            <a:solidFill>
              <a:srgbClr val="467BB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-2195721" y="1791685"/>
              <a:ext cx="5389345" cy="5762055"/>
              <a:chOff x="1463998" y="420085"/>
              <a:chExt cx="5389345" cy="5762055"/>
            </a:xfrm>
          </p:grpSpPr>
          <p:sp>
            <p:nvSpPr>
              <p:cNvPr id="7" name="等腰三角形 6"/>
              <p:cNvSpPr/>
              <p:nvPr/>
            </p:nvSpPr>
            <p:spPr>
              <a:xfrm rot="14401577">
                <a:off x="1883175" y="1588939"/>
                <a:ext cx="4158933" cy="4624842"/>
              </a:xfrm>
              <a:prstGeom prst="triangle">
                <a:avLst>
                  <a:gd name="adj" fmla="val 50000"/>
                </a:avLst>
              </a:prstGeom>
              <a:solidFill>
                <a:srgbClr val="ED6A23">
                  <a:alpha val="3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1463998" y="420085"/>
                <a:ext cx="5389345" cy="5762055"/>
                <a:chOff x="6098353" y="280171"/>
                <a:chExt cx="6632037" cy="7090687"/>
              </a:xfrm>
            </p:grpSpPr>
            <p:sp>
              <p:nvSpPr>
                <p:cNvPr id="9" name="等腰三角形 8"/>
                <p:cNvSpPr/>
                <p:nvPr/>
              </p:nvSpPr>
              <p:spPr>
                <a:xfrm rot="4062616">
                  <a:off x="8595289" y="703674"/>
                  <a:ext cx="2063592" cy="6206610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" name="等腰三角形 9"/>
                <p:cNvSpPr/>
                <p:nvPr/>
              </p:nvSpPr>
              <p:spPr>
                <a:xfrm rot="1275857">
                  <a:off x="6557982" y="1153457"/>
                  <a:ext cx="3119882" cy="261143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 rot="8725669">
                  <a:off x="7751407" y="2528604"/>
                  <a:ext cx="2344768" cy="3431839"/>
                </a:xfrm>
                <a:prstGeom prst="triangle">
                  <a:avLst>
                    <a:gd name="adj" fmla="val 22787"/>
                  </a:avLst>
                </a:prstGeom>
                <a:solidFill>
                  <a:srgbClr val="467BBD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等腰三角形 11"/>
                <p:cNvSpPr/>
                <p:nvPr/>
              </p:nvSpPr>
              <p:spPr>
                <a:xfrm rot="9779761">
                  <a:off x="7502632" y="280171"/>
                  <a:ext cx="2976059" cy="7090687"/>
                </a:xfrm>
                <a:prstGeom prst="triangle">
                  <a:avLst>
                    <a:gd name="adj" fmla="val 4898"/>
                  </a:avLst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" name="等腰三角形 12"/>
                <p:cNvSpPr/>
                <p:nvPr/>
              </p:nvSpPr>
              <p:spPr>
                <a:xfrm rot="10800000">
                  <a:off x="6098353" y="2193700"/>
                  <a:ext cx="2756033" cy="3585606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等腰三角形 13"/>
                <p:cNvSpPr/>
                <p:nvPr/>
              </p:nvSpPr>
              <p:spPr>
                <a:xfrm rot="1275857">
                  <a:off x="6853788" y="2450847"/>
                  <a:ext cx="3301933" cy="316811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sp>
        <p:nvSpPr>
          <p:cNvPr id="15" name="矩形 14"/>
          <p:cNvSpPr/>
          <p:nvPr/>
        </p:nvSpPr>
        <p:spPr>
          <a:xfrm>
            <a:off x="4212953" y="2497976"/>
            <a:ext cx="20024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215424" y="30605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架构设计（文档）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0CBA0-FE5F-4914-8B8A-53A5787A2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791"/>
            <a:ext cx="10515600" cy="25272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架构设计中包含了基本设计概念和处理流程、接口设计、运行设计、系统数据结构设计，其中系统数据结构设计为架构设计的重点。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系统数据结构设计分为逻辑结构设计和物理结构设计，这里分别举出其中要点进行分享。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1EB191-1566-49CE-ACDE-80B124D001B1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D892B5-7E5D-48BF-9573-7594590AE686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18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8671564">
            <a:off x="-479139" y="617318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62191" y="324604"/>
            <a:ext cx="602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76553" y="1636808"/>
            <a:ext cx="1000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27596" y="2822013"/>
            <a:ext cx="816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 rot="18671564">
            <a:off x="-628828" y="492458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 rot="5400000">
            <a:off x="9752959" y="854996"/>
            <a:ext cx="1018462" cy="45719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 rot="5400000">
            <a:off x="10401528" y="1115953"/>
            <a:ext cx="1018462" cy="45719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176552" y="2344693"/>
            <a:ext cx="4919449" cy="45719"/>
          </a:xfrm>
          <a:prstGeom prst="rect">
            <a:avLst/>
          </a:prstGeom>
          <a:solidFill>
            <a:srgbClr val="467BB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945315" y="3529899"/>
            <a:ext cx="4735715" cy="45719"/>
          </a:xfrm>
          <a:prstGeom prst="rect">
            <a:avLst/>
          </a:prstGeom>
          <a:solidFill>
            <a:srgbClr val="467BB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957360" y="1702774"/>
            <a:ext cx="385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标签布局及其</a:t>
            </a:r>
            <a:r>
              <a:rPr lang="en-US" altLang="zh-CN" sz="2800" dirty="0"/>
              <a:t>PHP</a:t>
            </a:r>
            <a:r>
              <a:rPr lang="zh-CN" altLang="en-US" sz="2800" dirty="0"/>
              <a:t>交互</a:t>
            </a:r>
            <a:endParaRPr lang="en-US" altLang="zh-CN" sz="2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743845" y="2878195"/>
            <a:ext cx="3703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首页布局及其</a:t>
            </a:r>
            <a:r>
              <a:rPr lang="en-US" altLang="zh-CN" sz="2800" dirty="0"/>
              <a:t>PHP</a:t>
            </a:r>
            <a:r>
              <a:rPr lang="zh-CN" altLang="en-US" sz="2800" dirty="0"/>
              <a:t>交互</a:t>
            </a:r>
            <a:endParaRPr lang="en-US" altLang="zh-CN" sz="28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10431C-3768-4A8E-9AEB-1FD5248F8340}"/>
              </a:ext>
            </a:extLst>
          </p:cNvPr>
          <p:cNvSpPr txBox="1"/>
          <p:nvPr/>
        </p:nvSpPr>
        <p:spPr>
          <a:xfrm>
            <a:off x="1957360" y="4260263"/>
            <a:ext cx="816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7465B83-2FA5-4ED3-B302-2EE17DBFE581}"/>
              </a:ext>
            </a:extLst>
          </p:cNvPr>
          <p:cNvSpPr txBox="1"/>
          <p:nvPr/>
        </p:nvSpPr>
        <p:spPr>
          <a:xfrm>
            <a:off x="6402701" y="4968149"/>
            <a:ext cx="816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BC92E3-FEC1-461E-A886-AACE9E33279F}"/>
              </a:ext>
            </a:extLst>
          </p:cNvPr>
          <p:cNvSpPr/>
          <p:nvPr/>
        </p:nvSpPr>
        <p:spPr>
          <a:xfrm>
            <a:off x="1975079" y="4888160"/>
            <a:ext cx="3768765" cy="45719"/>
          </a:xfrm>
          <a:prstGeom prst="rect">
            <a:avLst/>
          </a:prstGeom>
          <a:solidFill>
            <a:srgbClr val="467BB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0719370-2475-489C-B461-13D1314E083F}"/>
              </a:ext>
            </a:extLst>
          </p:cNvPr>
          <p:cNvSpPr/>
          <p:nvPr/>
        </p:nvSpPr>
        <p:spPr>
          <a:xfrm>
            <a:off x="6420420" y="5596046"/>
            <a:ext cx="3652494" cy="45719"/>
          </a:xfrm>
          <a:prstGeom prst="rect">
            <a:avLst/>
          </a:prstGeom>
          <a:solidFill>
            <a:srgbClr val="467BB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DB6A91E-B2C7-4005-A137-A632F2EB4D98}"/>
              </a:ext>
            </a:extLst>
          </p:cNvPr>
          <p:cNvSpPr txBox="1"/>
          <p:nvPr/>
        </p:nvSpPr>
        <p:spPr>
          <a:xfrm>
            <a:off x="2849809" y="429051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分析（文档）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690ED81-02EA-4DAF-8F53-A1EEBC660D8B}"/>
              </a:ext>
            </a:extLst>
          </p:cNvPr>
          <p:cNvSpPr txBox="1"/>
          <p:nvPr/>
        </p:nvSpPr>
        <p:spPr>
          <a:xfrm>
            <a:off x="7313172" y="502048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架构设计（文档）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DF246E-49FD-4238-AA3D-FE723C6C0F54}"/>
              </a:ext>
            </a:extLst>
          </p:cNvPr>
          <p:cNvSpPr txBox="1"/>
          <p:nvPr/>
        </p:nvSpPr>
        <p:spPr>
          <a:xfrm>
            <a:off x="3589021" y="6124575"/>
            <a:ext cx="816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部分代码和数据库表过长，演示文档中只截取其中部分，详细代码参考源文件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F20B0-8329-4B19-B7EC-984C71F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逻辑结构设计：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3C7E9-3DEC-43CA-9C40-D78364244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>
                <a:latin typeface="等线" panose="02010600030101010101" pitchFamily="2" charset="-122"/>
                <a:cs typeface="等线" panose="02010600030101010101" pitchFamily="2" charset="-122"/>
              </a:rPr>
              <a:t>管理员登录信息表（</a:t>
            </a:r>
            <a:r>
              <a:rPr lang="en-US" altLang="zh-CN" dirty="0" err="1">
                <a:latin typeface="等线" panose="02010600030101010101" pitchFamily="2" charset="-122"/>
                <a:cs typeface="等线" panose="02010600030101010101" pitchFamily="2" charset="-122"/>
              </a:rPr>
              <a:t>win_admin</a:t>
            </a:r>
            <a:r>
              <a:rPr lang="zh-CN" altLang="en-US" dirty="0">
                <a:latin typeface="等线" panose="02010600030101010101" pitchFamily="2" charset="-122"/>
                <a:cs typeface="等线" panose="02010600030101010101" pitchFamily="2" charset="-122"/>
              </a:rPr>
              <a:t>）</a:t>
            </a:r>
            <a:endParaRPr lang="en-US" altLang="zh-CN" dirty="0">
              <a:latin typeface="等线" panose="02010600030101010101" pitchFamily="2" charset="-122"/>
              <a:cs typeface="等线" panose="02010600030101010101" pitchFamily="2" charset="-122"/>
            </a:endParaRPr>
          </a:p>
          <a:p>
            <a:pPr marL="0" indent="0">
              <a:buNone/>
            </a:pPr>
            <a:endParaRPr kumimoji="0" lang="en-US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</a:endParaRPr>
          </a:p>
          <a:p>
            <a:pPr marL="0" indent="0">
              <a:buNone/>
            </a:pPr>
            <a:endParaRPr lang="en-US" altLang="zh-CN" sz="4000" dirty="0">
              <a:latin typeface="等线" panose="02010600030101010101" pitchFamily="2" charset="-122"/>
            </a:endParaRPr>
          </a:p>
          <a:p>
            <a:pPr marL="0" indent="0">
              <a:buNone/>
            </a:pPr>
            <a:endParaRPr kumimoji="0" lang="en-US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等线" panose="02010600030101010101" pitchFamily="2" charset="-122"/>
              </a:rPr>
              <a:t>2</a:t>
            </a:r>
            <a:r>
              <a:rPr lang="zh-CN" altLang="en-US" dirty="0">
                <a:latin typeface="等线" panose="02010600030101010101" pitchFamily="2" charset="-122"/>
              </a:rPr>
              <a:t>、</a:t>
            </a:r>
            <a:r>
              <a:rPr lang="zh-CN" altLang="zh-CN" dirty="0"/>
              <a:t>用户收藏记录表（</a:t>
            </a:r>
            <a:r>
              <a:rPr lang="en-US" altLang="zh-CN" dirty="0" err="1"/>
              <a:t>win_collection</a:t>
            </a:r>
            <a:r>
              <a:rPr lang="zh-CN" altLang="zh-CN" dirty="0"/>
              <a:t>）</a:t>
            </a:r>
          </a:p>
          <a:p>
            <a:pPr marL="0" indent="0">
              <a:buNone/>
            </a:pPr>
            <a:endParaRPr lang="zh-CN" altLang="en-US" dirty="0">
              <a:latin typeface="等线" panose="0201060003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8BD372-61A4-433A-824A-30642937CC2E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C04C5A-4B96-4801-9483-8CA2FEED4103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C3EE81D-E0E7-4538-94A7-C2226639B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249836"/>
              </p:ext>
            </p:extLst>
          </p:nvPr>
        </p:nvGraphicFramePr>
        <p:xfrm>
          <a:off x="1402389" y="2198027"/>
          <a:ext cx="6377825" cy="1479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0500">
                  <a:extLst>
                    <a:ext uri="{9D8B030D-6E8A-4147-A177-3AD203B41FA5}">
                      <a16:colId xmlns:a16="http://schemas.microsoft.com/office/drawing/2014/main" val="3663269479"/>
                    </a:ext>
                  </a:extLst>
                </a:gridCol>
                <a:gridCol w="1950870">
                  <a:extLst>
                    <a:ext uri="{9D8B030D-6E8A-4147-A177-3AD203B41FA5}">
                      <a16:colId xmlns:a16="http://schemas.microsoft.com/office/drawing/2014/main" val="1168723494"/>
                    </a:ext>
                  </a:extLst>
                </a:gridCol>
                <a:gridCol w="2126455">
                  <a:extLst>
                    <a:ext uri="{9D8B030D-6E8A-4147-A177-3AD203B41FA5}">
                      <a16:colId xmlns:a16="http://schemas.microsoft.com/office/drawing/2014/main" val="4047493601"/>
                    </a:ext>
                  </a:extLst>
                </a:gridCol>
              </a:tblGrid>
              <a:tr h="369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数据类型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3026433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383316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varchar(15)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163771"/>
                  </a:ext>
                </a:extLst>
              </a:tr>
              <a:tr h="369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pwd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varchar(16)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no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401154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277DA96-F2F5-4160-8D27-76C8C6219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75660"/>
              </p:ext>
            </p:extLst>
          </p:nvPr>
        </p:nvGraphicFramePr>
        <p:xfrm>
          <a:off x="1402389" y="4516020"/>
          <a:ext cx="6722280" cy="21096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0490">
                  <a:extLst>
                    <a:ext uri="{9D8B030D-6E8A-4147-A177-3AD203B41FA5}">
                      <a16:colId xmlns:a16="http://schemas.microsoft.com/office/drawing/2014/main" val="152104881"/>
                    </a:ext>
                  </a:extLst>
                </a:gridCol>
                <a:gridCol w="2240490">
                  <a:extLst>
                    <a:ext uri="{9D8B030D-6E8A-4147-A177-3AD203B41FA5}">
                      <a16:colId xmlns:a16="http://schemas.microsoft.com/office/drawing/2014/main" val="2833780596"/>
                    </a:ext>
                  </a:extLst>
                </a:gridCol>
                <a:gridCol w="2241300">
                  <a:extLst>
                    <a:ext uri="{9D8B030D-6E8A-4147-A177-3AD203B41FA5}">
                      <a16:colId xmlns:a16="http://schemas.microsoft.com/office/drawing/2014/main" val="2374802308"/>
                    </a:ext>
                  </a:extLst>
                </a:gridCol>
              </a:tblGrid>
              <a:tr h="2344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9595119"/>
                  </a:ext>
                </a:extLst>
              </a:tr>
              <a:tr h="2344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329665"/>
                  </a:ext>
                </a:extLst>
              </a:tr>
              <a:tr h="2344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author_id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6793901"/>
                  </a:ext>
                </a:extLst>
              </a:tr>
              <a:tr h="2344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author_name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874736"/>
                  </a:ext>
                </a:extLst>
              </a:tr>
              <a:tr h="2344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story_id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1388681"/>
                  </a:ext>
                </a:extLst>
              </a:tr>
              <a:tr h="2344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story_name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862801"/>
                  </a:ext>
                </a:extLst>
              </a:tr>
              <a:tr h="2344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follower_id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8172665"/>
                  </a:ext>
                </a:extLst>
              </a:tr>
              <a:tr h="2344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follower_name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7983816"/>
                  </a:ext>
                </a:extLst>
              </a:tr>
              <a:tr h="2344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timestamp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no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416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299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C6CF6-0914-45DA-9CD4-FEF277665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80"/>
            <a:ext cx="10515600" cy="57654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zh-CN" dirty="0"/>
              <a:t>用户关注表（</a:t>
            </a:r>
            <a:r>
              <a:rPr lang="en-US" altLang="zh-CN" dirty="0" err="1"/>
              <a:t>win_follow</a:t>
            </a:r>
            <a:r>
              <a:rPr lang="zh-CN" altLang="zh-CN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zh-CN" altLang="zh-CN" dirty="0"/>
              <a:t>用户基本信息表（</a:t>
            </a:r>
            <a:r>
              <a:rPr lang="en-US" altLang="zh-CN" dirty="0" err="1"/>
              <a:t>win_members</a:t>
            </a:r>
            <a:r>
              <a:rPr lang="zh-CN" altLang="zh-CN" dirty="0"/>
              <a:t>）</a:t>
            </a:r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930DC9-DB8C-45FD-B075-5C47F08D393E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7A27C0-C042-48EE-A931-6E66473F8542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B7506A8-A168-4F03-A752-A9C65785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138224"/>
              </p:ext>
            </p:extLst>
          </p:nvPr>
        </p:nvGraphicFramePr>
        <p:xfrm>
          <a:off x="1110134" y="914400"/>
          <a:ext cx="7119465" cy="22250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2869">
                  <a:extLst>
                    <a:ext uri="{9D8B030D-6E8A-4147-A177-3AD203B41FA5}">
                      <a16:colId xmlns:a16="http://schemas.microsoft.com/office/drawing/2014/main" val="2234897243"/>
                    </a:ext>
                  </a:extLst>
                </a:gridCol>
                <a:gridCol w="2372869">
                  <a:extLst>
                    <a:ext uri="{9D8B030D-6E8A-4147-A177-3AD203B41FA5}">
                      <a16:colId xmlns:a16="http://schemas.microsoft.com/office/drawing/2014/main" val="1409073216"/>
                    </a:ext>
                  </a:extLst>
                </a:gridCol>
                <a:gridCol w="2373727">
                  <a:extLst>
                    <a:ext uri="{9D8B030D-6E8A-4147-A177-3AD203B41FA5}">
                      <a16:colId xmlns:a16="http://schemas.microsoft.com/office/drawing/2014/main" val="4154225982"/>
                    </a:ext>
                  </a:extLst>
                </a:gridCol>
              </a:tblGrid>
              <a:tr h="317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0513084"/>
                  </a:ext>
                </a:extLst>
              </a:tr>
              <a:tr h="317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92589"/>
                  </a:ext>
                </a:extLst>
              </a:tr>
              <a:tr h="317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author_id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1511569"/>
                  </a:ext>
                </a:extLst>
              </a:tr>
              <a:tr h="317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author_name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438933"/>
                  </a:ext>
                </a:extLst>
              </a:tr>
              <a:tr h="317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fan_id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8009579"/>
                  </a:ext>
                </a:extLst>
              </a:tr>
              <a:tr h="317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fan_name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3293581"/>
                  </a:ext>
                </a:extLst>
              </a:tr>
              <a:tr h="317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timestamp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no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67747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687D2FE-7185-45D9-80C5-187633049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59080"/>
              </p:ext>
            </p:extLst>
          </p:nvPr>
        </p:nvGraphicFramePr>
        <p:xfrm>
          <a:off x="1110133" y="4008120"/>
          <a:ext cx="7119465" cy="24383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2869">
                  <a:extLst>
                    <a:ext uri="{9D8B030D-6E8A-4147-A177-3AD203B41FA5}">
                      <a16:colId xmlns:a16="http://schemas.microsoft.com/office/drawing/2014/main" val="2582603420"/>
                    </a:ext>
                  </a:extLst>
                </a:gridCol>
                <a:gridCol w="2372869">
                  <a:extLst>
                    <a:ext uri="{9D8B030D-6E8A-4147-A177-3AD203B41FA5}">
                      <a16:colId xmlns:a16="http://schemas.microsoft.com/office/drawing/2014/main" val="2784034322"/>
                    </a:ext>
                  </a:extLst>
                </a:gridCol>
                <a:gridCol w="2373727">
                  <a:extLst>
                    <a:ext uri="{9D8B030D-6E8A-4147-A177-3AD203B41FA5}">
                      <a16:colId xmlns:a16="http://schemas.microsoft.com/office/drawing/2014/main" val="207075844"/>
                    </a:ext>
                  </a:extLst>
                </a:gridCol>
              </a:tblGrid>
              <a:tr h="270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942245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6063988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varchar(20)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1307512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tel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varchar(11)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4682098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pwd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varchar(16)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1468159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email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varchar(20)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yes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4856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per_signature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varchar(100)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yes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5991920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picture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varchar(100)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yes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1443616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is_ban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datetime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yes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5143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084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D16D04-9043-4501-AB6B-93F67F990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7619"/>
            <a:ext cx="10515600" cy="59483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zh-CN" altLang="zh-CN" dirty="0"/>
              <a:t>用户审核信息表（</a:t>
            </a:r>
            <a:r>
              <a:rPr lang="en-US" altLang="zh-CN" dirty="0" err="1"/>
              <a:t>win_messages</a:t>
            </a:r>
            <a:r>
              <a:rPr lang="zh-CN" altLang="zh-CN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zh-CN" altLang="zh-CN" dirty="0"/>
              <a:t>用户讨论表（</a:t>
            </a:r>
            <a:r>
              <a:rPr lang="en-US" altLang="zh-CN" dirty="0" err="1"/>
              <a:t>win_moments</a:t>
            </a:r>
            <a:r>
              <a:rPr lang="zh-CN" altLang="zh-CN" dirty="0"/>
              <a:t>）</a:t>
            </a:r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14AC42-51DB-4441-BB27-6367763DA7D4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4A59CE-A1FC-4D04-8E6A-87770299C608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95AB2CA-9916-4A8D-8A10-0865D7E4C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511346"/>
              </p:ext>
            </p:extLst>
          </p:nvPr>
        </p:nvGraphicFramePr>
        <p:xfrm>
          <a:off x="1164315" y="1280261"/>
          <a:ext cx="6851926" cy="20621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3700">
                  <a:extLst>
                    <a:ext uri="{9D8B030D-6E8A-4147-A177-3AD203B41FA5}">
                      <a16:colId xmlns:a16="http://schemas.microsoft.com/office/drawing/2014/main" val="1864850267"/>
                    </a:ext>
                  </a:extLst>
                </a:gridCol>
                <a:gridCol w="2283700">
                  <a:extLst>
                    <a:ext uri="{9D8B030D-6E8A-4147-A177-3AD203B41FA5}">
                      <a16:colId xmlns:a16="http://schemas.microsoft.com/office/drawing/2014/main" val="2790819581"/>
                    </a:ext>
                  </a:extLst>
                </a:gridCol>
                <a:gridCol w="2284526">
                  <a:extLst>
                    <a:ext uri="{9D8B030D-6E8A-4147-A177-3AD203B41FA5}">
                      <a16:colId xmlns:a16="http://schemas.microsoft.com/office/drawing/2014/main" val="915782991"/>
                    </a:ext>
                  </a:extLst>
                </a:gridCol>
              </a:tblGrid>
              <a:tr h="2945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1887242"/>
                  </a:ext>
                </a:extLst>
              </a:tr>
              <a:tr h="2945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4220655"/>
                  </a:ext>
                </a:extLst>
              </a:tr>
              <a:tr h="2945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type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enum(‘</a:t>
                      </a:r>
                      <a:r>
                        <a:rPr lang="zh-CN" sz="1200" kern="0">
                          <a:effectLst/>
                        </a:rPr>
                        <a:t>通知</a:t>
                      </a:r>
                      <a:r>
                        <a:rPr lang="en-US" sz="1200" kern="0">
                          <a:effectLst/>
                        </a:rPr>
                        <a:t>’,’</a:t>
                      </a:r>
                      <a:r>
                        <a:rPr lang="zh-CN" sz="1200" kern="0">
                          <a:effectLst/>
                        </a:rPr>
                        <a:t>私信</a:t>
                      </a:r>
                      <a:r>
                        <a:rPr lang="en-US" sz="1200" kern="0">
                          <a:effectLst/>
                        </a:rPr>
                        <a:t>’)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3971325"/>
                  </a:ext>
                </a:extLst>
              </a:tr>
              <a:tr h="2945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content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text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951008"/>
                  </a:ext>
                </a:extLst>
              </a:tr>
              <a:tr h="2945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258612"/>
                  </a:ext>
                </a:extLst>
              </a:tr>
              <a:tr h="2945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send_man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0828852"/>
                  </a:ext>
                </a:extLst>
              </a:tr>
              <a:tr h="2945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create_time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timestamp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no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996245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621CDA5-F0E1-4BC0-97C6-8662D2C00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479590"/>
              </p:ext>
            </p:extLst>
          </p:nvPr>
        </p:nvGraphicFramePr>
        <p:xfrm>
          <a:off x="1164315" y="4028223"/>
          <a:ext cx="6851926" cy="20621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3700">
                  <a:extLst>
                    <a:ext uri="{9D8B030D-6E8A-4147-A177-3AD203B41FA5}">
                      <a16:colId xmlns:a16="http://schemas.microsoft.com/office/drawing/2014/main" val="1370174420"/>
                    </a:ext>
                  </a:extLst>
                </a:gridCol>
                <a:gridCol w="2283700">
                  <a:extLst>
                    <a:ext uri="{9D8B030D-6E8A-4147-A177-3AD203B41FA5}">
                      <a16:colId xmlns:a16="http://schemas.microsoft.com/office/drawing/2014/main" val="2015156808"/>
                    </a:ext>
                  </a:extLst>
                </a:gridCol>
                <a:gridCol w="2284526">
                  <a:extLst>
                    <a:ext uri="{9D8B030D-6E8A-4147-A177-3AD203B41FA5}">
                      <a16:colId xmlns:a16="http://schemas.microsoft.com/office/drawing/2014/main" val="1519066009"/>
                    </a:ext>
                  </a:extLst>
                </a:gridCol>
              </a:tblGrid>
              <a:tr h="34369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4843749"/>
                  </a:ext>
                </a:extLst>
              </a:tr>
              <a:tr h="34369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7350185"/>
                  </a:ext>
                </a:extLst>
              </a:tr>
              <a:tr h="34369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0066671"/>
                  </a:ext>
                </a:extLst>
              </a:tr>
              <a:tr h="34369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varchar(20)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509662"/>
                  </a:ext>
                </a:extLst>
              </a:tr>
              <a:tr h="34369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content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text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5406908"/>
                  </a:ext>
                </a:extLst>
              </a:tr>
              <a:tr h="34369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picture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varchar(100)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yes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692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25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70867-EE29-43D8-A60A-1193AE54A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491" y="69371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zh-CN" altLang="zh-CN" dirty="0"/>
              <a:t>文章基本信息表（</a:t>
            </a:r>
            <a:r>
              <a:rPr lang="en-US" altLang="zh-CN" dirty="0"/>
              <a:t>win_stories_1000</a:t>
            </a:r>
            <a:r>
              <a:rPr lang="zh-CN" altLang="zh-CN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zh-CN" altLang="zh-CN" dirty="0"/>
              <a:t>文章章节表（</a:t>
            </a:r>
            <a:r>
              <a:rPr lang="en-US" altLang="zh-CN" dirty="0"/>
              <a:t>win_stories_1000_section_0</a:t>
            </a:r>
            <a:r>
              <a:rPr lang="zh-CN" altLang="zh-CN" dirty="0"/>
              <a:t>）</a:t>
            </a:r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BEEF80-3E99-4BFB-B145-31EB094D1896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0AA48A-42C6-4EDC-B97C-6CCA702CFD03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2DE4DB2-C117-4115-980E-976F5C600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65350"/>
              </p:ext>
            </p:extLst>
          </p:nvPr>
        </p:nvGraphicFramePr>
        <p:xfrm>
          <a:off x="659490" y="1331858"/>
          <a:ext cx="7006229" cy="1807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5128">
                  <a:extLst>
                    <a:ext uri="{9D8B030D-6E8A-4147-A177-3AD203B41FA5}">
                      <a16:colId xmlns:a16="http://schemas.microsoft.com/office/drawing/2014/main" val="1533140080"/>
                    </a:ext>
                  </a:extLst>
                </a:gridCol>
                <a:gridCol w="2335128">
                  <a:extLst>
                    <a:ext uri="{9D8B030D-6E8A-4147-A177-3AD203B41FA5}">
                      <a16:colId xmlns:a16="http://schemas.microsoft.com/office/drawing/2014/main" val="938587703"/>
                    </a:ext>
                  </a:extLst>
                </a:gridCol>
                <a:gridCol w="2335973">
                  <a:extLst>
                    <a:ext uri="{9D8B030D-6E8A-4147-A177-3AD203B41FA5}">
                      <a16:colId xmlns:a16="http://schemas.microsoft.com/office/drawing/2014/main" val="2281631860"/>
                    </a:ext>
                  </a:extLst>
                </a:gridCol>
              </a:tblGrid>
              <a:tr h="258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833084"/>
                  </a:ext>
                </a:extLst>
              </a:tr>
              <a:tr h="258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136551"/>
                  </a:ext>
                </a:extLst>
              </a:tr>
              <a:tr h="258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varchar(30)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5819273"/>
                  </a:ext>
                </a:extLst>
              </a:tr>
              <a:tr h="258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091668"/>
                  </a:ext>
                </a:extLst>
              </a:tr>
              <a:tr h="258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varchar(20)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694246"/>
                  </a:ext>
                </a:extLst>
              </a:tr>
              <a:tr h="258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is_doing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enum(‘0’,’1’)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694338"/>
                  </a:ext>
                </a:extLst>
              </a:tr>
              <a:tr h="258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create_time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timestamp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no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334182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F43B914-6858-4573-AA52-9350284A3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664926"/>
              </p:ext>
            </p:extLst>
          </p:nvPr>
        </p:nvGraphicFramePr>
        <p:xfrm>
          <a:off x="659490" y="3945835"/>
          <a:ext cx="7006228" cy="22184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5128">
                  <a:extLst>
                    <a:ext uri="{9D8B030D-6E8A-4147-A177-3AD203B41FA5}">
                      <a16:colId xmlns:a16="http://schemas.microsoft.com/office/drawing/2014/main" val="2259139924"/>
                    </a:ext>
                  </a:extLst>
                </a:gridCol>
                <a:gridCol w="2335128">
                  <a:extLst>
                    <a:ext uri="{9D8B030D-6E8A-4147-A177-3AD203B41FA5}">
                      <a16:colId xmlns:a16="http://schemas.microsoft.com/office/drawing/2014/main" val="2373216881"/>
                    </a:ext>
                  </a:extLst>
                </a:gridCol>
                <a:gridCol w="2335972">
                  <a:extLst>
                    <a:ext uri="{9D8B030D-6E8A-4147-A177-3AD203B41FA5}">
                      <a16:colId xmlns:a16="http://schemas.microsoft.com/office/drawing/2014/main" val="4034610657"/>
                    </a:ext>
                  </a:extLst>
                </a:gridCol>
              </a:tblGrid>
              <a:tr h="2464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705005"/>
                  </a:ext>
                </a:extLst>
              </a:tr>
              <a:tr h="2464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8236669"/>
                  </a:ext>
                </a:extLst>
              </a:tr>
              <a:tr h="2464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section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varchar(20)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383239"/>
                  </a:ext>
                </a:extLst>
              </a:tr>
              <a:tr h="2464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story_id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2288766"/>
                  </a:ext>
                </a:extLst>
              </a:tr>
              <a:tr h="2464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story_name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varchar(30)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272319"/>
                  </a:ext>
                </a:extLst>
              </a:tr>
              <a:tr h="2464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422106"/>
                  </a:ext>
                </a:extLst>
              </a:tr>
              <a:tr h="2464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varchar(20)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4773841"/>
                  </a:ext>
                </a:extLst>
              </a:tr>
              <a:tr h="2464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create_time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timestamp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9974429"/>
                  </a:ext>
                </a:extLst>
              </a:tr>
              <a:tr h="2464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update_time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datetime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no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6849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65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23D18-2797-4660-832A-B47ACC990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371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zh-CN" altLang="zh-CN" dirty="0"/>
              <a:t>文章审核表（</a:t>
            </a:r>
            <a:r>
              <a:rPr lang="en-US" altLang="zh-CN" dirty="0" err="1"/>
              <a:t>win_stories_check</a:t>
            </a:r>
            <a:r>
              <a:rPr lang="zh-CN" altLang="zh-CN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zh-CN" altLang="zh-CN" dirty="0"/>
              <a:t>用户举报表（</a:t>
            </a:r>
            <a:r>
              <a:rPr lang="en-US" altLang="zh-CN" dirty="0" err="1"/>
              <a:t>win_user_complain</a:t>
            </a:r>
            <a:r>
              <a:rPr lang="zh-CN" altLang="zh-CN" dirty="0"/>
              <a:t>）</a:t>
            </a:r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0D9BF5-4C52-4AE3-B8F0-EB66890A0814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BA965E-A807-4358-87C7-EDF7636B61E3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B09393B-2FAF-4DFE-9064-F8E6069D7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34694"/>
              </p:ext>
            </p:extLst>
          </p:nvPr>
        </p:nvGraphicFramePr>
        <p:xfrm>
          <a:off x="1164314" y="1348120"/>
          <a:ext cx="7431044" cy="20808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6716">
                  <a:extLst>
                    <a:ext uri="{9D8B030D-6E8A-4147-A177-3AD203B41FA5}">
                      <a16:colId xmlns:a16="http://schemas.microsoft.com/office/drawing/2014/main" val="1255423692"/>
                    </a:ext>
                  </a:extLst>
                </a:gridCol>
                <a:gridCol w="2476716">
                  <a:extLst>
                    <a:ext uri="{9D8B030D-6E8A-4147-A177-3AD203B41FA5}">
                      <a16:colId xmlns:a16="http://schemas.microsoft.com/office/drawing/2014/main" val="742591009"/>
                    </a:ext>
                  </a:extLst>
                </a:gridCol>
                <a:gridCol w="2477612">
                  <a:extLst>
                    <a:ext uri="{9D8B030D-6E8A-4147-A177-3AD203B41FA5}">
                      <a16:colId xmlns:a16="http://schemas.microsoft.com/office/drawing/2014/main" val="2170049888"/>
                    </a:ext>
                  </a:extLst>
                </a:gridCol>
              </a:tblGrid>
              <a:tr h="189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11222"/>
                  </a:ext>
                </a:extLst>
              </a:tr>
              <a:tr h="189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4135119"/>
                  </a:ext>
                </a:extLst>
              </a:tr>
              <a:tr h="189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section_table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403919"/>
                  </a:ext>
                </a:extLst>
              </a:tr>
              <a:tr h="189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story_id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4165473"/>
                  </a:ext>
                </a:extLst>
              </a:tr>
              <a:tr h="189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story_name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varchar(20)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1222220"/>
                  </a:ext>
                </a:extLst>
              </a:tr>
              <a:tr h="189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7770199"/>
                  </a:ext>
                </a:extLst>
              </a:tr>
              <a:tr h="189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varchar(20)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3204906"/>
                  </a:ext>
                </a:extLst>
              </a:tr>
              <a:tr h="189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section_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varchar(20)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588433"/>
                  </a:ext>
                </a:extLst>
              </a:tr>
              <a:tr h="189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content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text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4096825"/>
                  </a:ext>
                </a:extLst>
              </a:tr>
              <a:tr h="189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timestamp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035131"/>
                  </a:ext>
                </a:extLst>
              </a:tr>
              <a:tr h="189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type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enum(‘</a:t>
                      </a:r>
                      <a:r>
                        <a:rPr lang="zh-CN" sz="1200" kern="0">
                          <a:effectLst/>
                        </a:rPr>
                        <a:t>上传</a:t>
                      </a:r>
                      <a:r>
                        <a:rPr lang="en-US" sz="1200" kern="0">
                          <a:effectLst/>
                        </a:rPr>
                        <a:t>’,’</a:t>
                      </a:r>
                      <a:r>
                        <a:rPr lang="zh-CN" sz="1200" kern="0">
                          <a:effectLst/>
                        </a:rPr>
                        <a:t>更新</a:t>
                      </a:r>
                      <a:r>
                        <a:rPr lang="en-US" sz="1200" kern="0">
                          <a:effectLst/>
                        </a:rPr>
                        <a:t>’)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no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669885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7A5C7F-3C3E-45DC-A853-A545A9DF8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828495"/>
              </p:ext>
            </p:extLst>
          </p:nvPr>
        </p:nvGraphicFramePr>
        <p:xfrm>
          <a:off x="1164314" y="4404359"/>
          <a:ext cx="7431044" cy="1759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6716">
                  <a:extLst>
                    <a:ext uri="{9D8B030D-6E8A-4147-A177-3AD203B41FA5}">
                      <a16:colId xmlns:a16="http://schemas.microsoft.com/office/drawing/2014/main" val="3306949221"/>
                    </a:ext>
                  </a:extLst>
                </a:gridCol>
                <a:gridCol w="2476716">
                  <a:extLst>
                    <a:ext uri="{9D8B030D-6E8A-4147-A177-3AD203B41FA5}">
                      <a16:colId xmlns:a16="http://schemas.microsoft.com/office/drawing/2014/main" val="1884113802"/>
                    </a:ext>
                  </a:extLst>
                </a:gridCol>
                <a:gridCol w="2477612">
                  <a:extLst>
                    <a:ext uri="{9D8B030D-6E8A-4147-A177-3AD203B41FA5}">
                      <a16:colId xmlns:a16="http://schemas.microsoft.com/office/drawing/2014/main" val="1348968473"/>
                    </a:ext>
                  </a:extLst>
                </a:gridCol>
              </a:tblGrid>
              <a:tr h="293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列名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数据类型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4446941"/>
                  </a:ext>
                </a:extLst>
              </a:tr>
              <a:tr h="293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6611614"/>
                  </a:ext>
                </a:extLst>
              </a:tr>
              <a:tr h="293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7212088"/>
                  </a:ext>
                </a:extLst>
              </a:tr>
              <a:tr h="293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usered_id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5584172"/>
                  </a:ext>
                </a:extLst>
              </a:tr>
              <a:tr h="293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usered_moments_id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varchar(5)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903892"/>
                  </a:ext>
                </a:extLst>
              </a:tr>
              <a:tr h="293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complaints_reasons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no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002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319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069D2-C6DB-4AA6-8A32-0D313B86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物理结构设计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E8F26-E56D-4AB0-8AD5-A158709F1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管理员登录信息表（</a:t>
            </a:r>
            <a:r>
              <a:rPr lang="en-US" altLang="zh-CN" dirty="0" err="1"/>
              <a:t>win_admin</a:t>
            </a:r>
            <a:r>
              <a:rPr lang="zh-CN" altLang="zh-CN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用户收藏记录表（</a:t>
            </a:r>
            <a:r>
              <a:rPr lang="en-US" altLang="zh-CN" dirty="0" err="1"/>
              <a:t>win_collection</a:t>
            </a:r>
            <a:r>
              <a:rPr lang="zh-CN" altLang="zh-CN" dirty="0"/>
              <a:t>）</a:t>
            </a:r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3A69F5-5957-44F8-B699-02B77BCD9763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6907A3-A607-4747-8E12-73D344F49795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 descr="C:\Users\Garfield\AppData\Roaming\Tencent\Users\2441130355\QQ\WinTemp\RichOle\}8LA)VE@ZHXUX6AIZ_$4JLL.png">
            <a:extLst>
              <a:ext uri="{FF2B5EF4-FFF2-40B4-BE49-F238E27FC236}">
                <a16:creationId xmlns:a16="http://schemas.microsoft.com/office/drawing/2014/main" id="{A7500E12-A692-41BF-A1FD-A4E9D46A34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388" y="2536349"/>
            <a:ext cx="4967931" cy="176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Garfield\AppData\Roaming\Tencent\Users\2441130355\QQ\WinTemp\RichOle\]N$LRV@G)NP@WU)A%H_O4CW.png">
            <a:extLst>
              <a:ext uri="{FF2B5EF4-FFF2-40B4-BE49-F238E27FC236}">
                <a16:creationId xmlns:a16="http://schemas.microsoft.com/office/drawing/2014/main" id="{0A1A13B1-98E3-4ED1-B002-2D3658DC01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388" y="4993164"/>
            <a:ext cx="5130800" cy="1685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671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8CCBC-E3BB-4BA7-98DA-631E43B3E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5320"/>
            <a:ext cx="10515600" cy="552164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zh-CN" dirty="0"/>
              <a:t>用户关注表（</a:t>
            </a:r>
            <a:r>
              <a:rPr lang="en-US" altLang="zh-CN" dirty="0" err="1"/>
              <a:t>win_follow</a:t>
            </a:r>
            <a:r>
              <a:rPr lang="zh-CN" altLang="zh-CN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zh-CN" altLang="zh-CN" dirty="0"/>
              <a:t>用户基本信息表（</a:t>
            </a:r>
            <a:r>
              <a:rPr lang="en-US" altLang="zh-CN" dirty="0" err="1"/>
              <a:t>win_members</a:t>
            </a:r>
            <a:r>
              <a:rPr lang="zh-CN" altLang="zh-CN" dirty="0"/>
              <a:t>）</a:t>
            </a:r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DB7C0E-64D3-44E0-B196-6A27F6CE6B6A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1651EC-5AE3-4193-8AEA-AEB034D54EDA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 descr="C:\Users\Garfield\AppData\Roaming\Tencent\Users\2441130355\QQ\WinTemp\RichOle\QH]$74QRI`OKX%_%9A65D69.png">
            <a:extLst>
              <a:ext uri="{FF2B5EF4-FFF2-40B4-BE49-F238E27FC236}">
                <a16:creationId xmlns:a16="http://schemas.microsoft.com/office/drawing/2014/main" id="{7E7F2A84-B1C5-43BF-9ABD-4BE6BAA8D5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389" y="1362339"/>
            <a:ext cx="5470851" cy="179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Garfield\AppData\Roaming\Tencent\Users\2441130355\QQ\WinTemp\RichOle\UE75RQF$I(WCTOAGK}WH`3Y.png">
            <a:extLst>
              <a:ext uri="{FF2B5EF4-FFF2-40B4-BE49-F238E27FC236}">
                <a16:creationId xmlns:a16="http://schemas.microsoft.com/office/drawing/2014/main" id="{D1F7B244-BA35-4E88-B571-B1B3C75F25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388" y="4478179"/>
            <a:ext cx="8457891" cy="764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2060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D0F81-E47C-4188-BE49-F62FA0FC9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zh-CN" altLang="zh-CN" dirty="0"/>
              <a:t>用户审核信息表（</a:t>
            </a:r>
            <a:r>
              <a:rPr lang="en-US" altLang="zh-CN" dirty="0" err="1"/>
              <a:t>win_messages</a:t>
            </a:r>
            <a:r>
              <a:rPr lang="zh-CN" altLang="zh-CN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zh-CN" altLang="zh-CN" dirty="0"/>
              <a:t>文章基本信息表（</a:t>
            </a:r>
            <a:r>
              <a:rPr lang="en-US" altLang="zh-CN" dirty="0"/>
              <a:t>win_stories_1000</a:t>
            </a:r>
            <a:r>
              <a:rPr lang="zh-CN" altLang="zh-CN" dirty="0"/>
              <a:t>）</a:t>
            </a:r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451087-C291-4F06-BFEA-0C9632C253F3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06524E-E60C-4C5F-9CD1-08A0C3FA6F0C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 descr="C:\Users\Garfield\AppData\Roaming\Tencent\Users\2441130355\QQ\WinTemp\RichOle\8}P((TT24DBVA(YT7L@HPFW.png">
            <a:extLst>
              <a:ext uri="{FF2B5EF4-FFF2-40B4-BE49-F238E27FC236}">
                <a16:creationId xmlns:a16="http://schemas.microsoft.com/office/drawing/2014/main" id="{7F04B081-2BA2-4A05-9C89-798AE370BD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389" y="1078230"/>
            <a:ext cx="6491931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Garfield\AppData\Roaming\Tencent\Users\2441130355\QQ\WinTemp\RichOle\(H8WT(T6`ZFR72]}0J3M}2S.png">
            <a:extLst>
              <a:ext uri="{FF2B5EF4-FFF2-40B4-BE49-F238E27FC236}">
                <a16:creationId xmlns:a16="http://schemas.microsoft.com/office/drawing/2014/main" id="{965F3265-47B9-4C01-9BD7-378F9452C3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388" y="5236845"/>
            <a:ext cx="8015931" cy="940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775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893B23-7200-41D6-A158-EA223B4A1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4360"/>
            <a:ext cx="10515600" cy="558260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zh-CN" altLang="zh-CN" dirty="0"/>
              <a:t>文章章节表（</a:t>
            </a:r>
            <a:r>
              <a:rPr lang="en-US" altLang="zh-CN" dirty="0"/>
              <a:t>win_stories_1000_section_0</a:t>
            </a:r>
            <a:r>
              <a:rPr lang="zh-CN" altLang="zh-CN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zh-CN" altLang="zh-CN" dirty="0"/>
              <a:t>文章审核表（</a:t>
            </a:r>
            <a:r>
              <a:rPr lang="en-US" altLang="zh-CN" dirty="0" err="1"/>
              <a:t>win_stories_check</a:t>
            </a:r>
            <a:r>
              <a:rPr lang="zh-CN" altLang="zh-CN" dirty="0"/>
              <a:t>）</a:t>
            </a:r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4512D0-290F-46D6-83E5-3422131A54F3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E0DAB8-FC58-4D88-89CF-580AB5CBC843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 descr="C:\Users\Garfield\AppData\Roaming\Tencent\Users\2441130355\QQ\WinTemp\RichOle\ZSZ(0$(185DYFK9V6HMI}QT.png">
            <a:extLst>
              <a:ext uri="{FF2B5EF4-FFF2-40B4-BE49-F238E27FC236}">
                <a16:creationId xmlns:a16="http://schemas.microsoft.com/office/drawing/2014/main" id="{4EAB42AC-9198-4818-8F44-54D93E4100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14" y="1177940"/>
            <a:ext cx="9183645" cy="92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636FB2-93E5-4D28-BD55-ED837ACB3C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4314" y="4001455"/>
            <a:ext cx="10515600" cy="75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86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888343" y="162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-1088211" y="-557474"/>
            <a:ext cx="8436077" cy="7742903"/>
            <a:chOff x="-2195721" y="478875"/>
            <a:chExt cx="6584705" cy="7074865"/>
          </a:xfrm>
        </p:grpSpPr>
        <p:sp>
          <p:nvSpPr>
            <p:cNvPr id="19" name="等腰三角形 18"/>
            <p:cNvSpPr/>
            <p:nvPr/>
          </p:nvSpPr>
          <p:spPr>
            <a:xfrm rot="20600883">
              <a:off x="-966731" y="478875"/>
              <a:ext cx="5355715" cy="5900248"/>
            </a:xfrm>
            <a:prstGeom prst="triangle">
              <a:avLst>
                <a:gd name="adj" fmla="val 22787"/>
              </a:avLst>
            </a:prstGeom>
            <a:solidFill>
              <a:srgbClr val="467BB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-2195721" y="1791685"/>
              <a:ext cx="5389345" cy="5762055"/>
              <a:chOff x="1463998" y="420085"/>
              <a:chExt cx="5389345" cy="5762055"/>
            </a:xfrm>
          </p:grpSpPr>
          <p:sp>
            <p:nvSpPr>
              <p:cNvPr id="21" name="等腰三角形 20"/>
              <p:cNvSpPr/>
              <p:nvPr/>
            </p:nvSpPr>
            <p:spPr>
              <a:xfrm rot="14401577">
                <a:off x="1883175" y="1588939"/>
                <a:ext cx="4158933" cy="4624842"/>
              </a:xfrm>
              <a:prstGeom prst="triangle">
                <a:avLst>
                  <a:gd name="adj" fmla="val 50000"/>
                </a:avLst>
              </a:prstGeom>
              <a:solidFill>
                <a:srgbClr val="ED6A23">
                  <a:alpha val="3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463998" y="420085"/>
                <a:ext cx="5389345" cy="5762055"/>
                <a:chOff x="6098353" y="280171"/>
                <a:chExt cx="6632037" cy="7090687"/>
              </a:xfrm>
            </p:grpSpPr>
            <p:sp>
              <p:nvSpPr>
                <p:cNvPr id="23" name="等腰三角形 22"/>
                <p:cNvSpPr/>
                <p:nvPr/>
              </p:nvSpPr>
              <p:spPr>
                <a:xfrm rot="4062616">
                  <a:off x="8595289" y="703674"/>
                  <a:ext cx="2063592" cy="6206610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" name="等腰三角形 23"/>
                <p:cNvSpPr/>
                <p:nvPr/>
              </p:nvSpPr>
              <p:spPr>
                <a:xfrm rot="1275857">
                  <a:off x="6557982" y="1153457"/>
                  <a:ext cx="3119882" cy="261143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 rot="8725669">
                  <a:off x="7751407" y="2528604"/>
                  <a:ext cx="2344768" cy="3431839"/>
                </a:xfrm>
                <a:prstGeom prst="triangle">
                  <a:avLst>
                    <a:gd name="adj" fmla="val 22787"/>
                  </a:avLst>
                </a:prstGeom>
                <a:solidFill>
                  <a:srgbClr val="467BBD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等腰三角形 25"/>
                <p:cNvSpPr/>
                <p:nvPr/>
              </p:nvSpPr>
              <p:spPr>
                <a:xfrm rot="9779761">
                  <a:off x="7502632" y="280171"/>
                  <a:ext cx="2976059" cy="7090687"/>
                </a:xfrm>
                <a:prstGeom prst="triangle">
                  <a:avLst>
                    <a:gd name="adj" fmla="val 4898"/>
                  </a:avLst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 rot="10800000">
                  <a:off x="6098353" y="2193700"/>
                  <a:ext cx="2756033" cy="3585606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等腰三角形 27"/>
                <p:cNvSpPr/>
                <p:nvPr/>
              </p:nvSpPr>
              <p:spPr>
                <a:xfrm rot="1275857">
                  <a:off x="6853788" y="2450847"/>
                  <a:ext cx="3301933" cy="316811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sp>
        <p:nvSpPr>
          <p:cNvPr id="29" name="文本框 28"/>
          <p:cNvSpPr txBox="1"/>
          <p:nvPr/>
        </p:nvSpPr>
        <p:spPr>
          <a:xfrm>
            <a:off x="2675874" y="2062409"/>
            <a:ext cx="696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  <p:sp>
        <p:nvSpPr>
          <p:cNvPr id="30" name="矩形 29"/>
          <p:cNvSpPr/>
          <p:nvPr/>
        </p:nvSpPr>
        <p:spPr>
          <a:xfrm>
            <a:off x="4200469" y="3385848"/>
            <a:ext cx="3912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88211" y="-557474"/>
            <a:ext cx="8436077" cy="7742903"/>
            <a:chOff x="-2195721" y="478875"/>
            <a:chExt cx="6584705" cy="7074865"/>
          </a:xfrm>
        </p:grpSpPr>
        <p:sp>
          <p:nvSpPr>
            <p:cNvPr id="5" name="等腰三角形 4"/>
            <p:cNvSpPr/>
            <p:nvPr/>
          </p:nvSpPr>
          <p:spPr>
            <a:xfrm rot="20600883">
              <a:off x="-966731" y="478875"/>
              <a:ext cx="5355715" cy="5900248"/>
            </a:xfrm>
            <a:prstGeom prst="triangle">
              <a:avLst>
                <a:gd name="adj" fmla="val 22787"/>
              </a:avLst>
            </a:prstGeom>
            <a:solidFill>
              <a:srgbClr val="467BB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-2195721" y="1791685"/>
              <a:ext cx="5389345" cy="5762055"/>
              <a:chOff x="1463998" y="420085"/>
              <a:chExt cx="5389345" cy="5762055"/>
            </a:xfrm>
          </p:grpSpPr>
          <p:sp>
            <p:nvSpPr>
              <p:cNvPr id="7" name="等腰三角形 6"/>
              <p:cNvSpPr/>
              <p:nvPr/>
            </p:nvSpPr>
            <p:spPr>
              <a:xfrm rot="14401577">
                <a:off x="1883175" y="1588939"/>
                <a:ext cx="4158933" cy="4624842"/>
              </a:xfrm>
              <a:prstGeom prst="triangle">
                <a:avLst>
                  <a:gd name="adj" fmla="val 50000"/>
                </a:avLst>
              </a:prstGeom>
              <a:solidFill>
                <a:srgbClr val="ED6A23">
                  <a:alpha val="3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1463998" y="420085"/>
                <a:ext cx="5389345" cy="5762055"/>
                <a:chOff x="6098353" y="280171"/>
                <a:chExt cx="6632037" cy="7090687"/>
              </a:xfrm>
            </p:grpSpPr>
            <p:sp>
              <p:nvSpPr>
                <p:cNvPr id="9" name="等腰三角形 8"/>
                <p:cNvSpPr/>
                <p:nvPr/>
              </p:nvSpPr>
              <p:spPr>
                <a:xfrm rot="4062616">
                  <a:off x="8595289" y="703674"/>
                  <a:ext cx="2063592" cy="6206610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" name="等腰三角形 9"/>
                <p:cNvSpPr/>
                <p:nvPr/>
              </p:nvSpPr>
              <p:spPr>
                <a:xfrm rot="1275857">
                  <a:off x="6557982" y="1153457"/>
                  <a:ext cx="3119882" cy="261143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 rot="8725669">
                  <a:off x="7751407" y="2528604"/>
                  <a:ext cx="2344768" cy="3431839"/>
                </a:xfrm>
                <a:prstGeom prst="triangle">
                  <a:avLst>
                    <a:gd name="adj" fmla="val 22787"/>
                  </a:avLst>
                </a:prstGeom>
                <a:solidFill>
                  <a:srgbClr val="467BBD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等腰三角形 11"/>
                <p:cNvSpPr/>
                <p:nvPr/>
              </p:nvSpPr>
              <p:spPr>
                <a:xfrm rot="9779761">
                  <a:off x="7502632" y="280171"/>
                  <a:ext cx="2976059" cy="7090687"/>
                </a:xfrm>
                <a:prstGeom prst="triangle">
                  <a:avLst>
                    <a:gd name="adj" fmla="val 4898"/>
                  </a:avLst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" name="等腰三角形 12"/>
                <p:cNvSpPr/>
                <p:nvPr/>
              </p:nvSpPr>
              <p:spPr>
                <a:xfrm rot="10800000">
                  <a:off x="6098353" y="2193700"/>
                  <a:ext cx="2756033" cy="3585606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等腰三角形 13"/>
                <p:cNvSpPr/>
                <p:nvPr/>
              </p:nvSpPr>
              <p:spPr>
                <a:xfrm rot="1275857">
                  <a:off x="6853788" y="2450847"/>
                  <a:ext cx="3301933" cy="316811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sp>
        <p:nvSpPr>
          <p:cNvPr id="15" name="矩形 14"/>
          <p:cNvSpPr/>
          <p:nvPr/>
        </p:nvSpPr>
        <p:spPr>
          <a:xfrm>
            <a:off x="4380751" y="2483888"/>
            <a:ext cx="20024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331794" y="2955980"/>
            <a:ext cx="3703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标签布局及其</a:t>
            </a:r>
            <a:r>
              <a:rPr lang="en-US" altLang="zh-CN" sz="2800" dirty="0"/>
              <a:t>PHP</a:t>
            </a:r>
            <a:r>
              <a:rPr lang="zh-CN" altLang="en-US" sz="2800" dirty="0"/>
              <a:t>交互</a:t>
            </a:r>
          </a:p>
        </p:txBody>
      </p:sp>
      <p:sp>
        <p:nvSpPr>
          <p:cNvPr id="17" name="矩形 16"/>
          <p:cNvSpPr/>
          <p:nvPr/>
        </p:nvSpPr>
        <p:spPr>
          <a:xfrm>
            <a:off x="6190293" y="347920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27346" y="-895362"/>
            <a:ext cx="2090941" cy="583133"/>
            <a:chOff x="3724302" y="2971800"/>
            <a:chExt cx="3278764" cy="914400"/>
          </a:xfrm>
        </p:grpSpPr>
        <p:sp>
          <p:nvSpPr>
            <p:cNvPr id="3" name="椭圆 2"/>
            <p:cNvSpPr/>
            <p:nvPr/>
          </p:nvSpPr>
          <p:spPr>
            <a:xfrm>
              <a:off x="3724302" y="2971800"/>
              <a:ext cx="914400" cy="914400"/>
            </a:xfrm>
            <a:prstGeom prst="ellipse">
              <a:avLst/>
            </a:prstGeom>
            <a:solidFill>
              <a:srgbClr val="467B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906484" y="2971800"/>
              <a:ext cx="914400" cy="914400"/>
            </a:xfrm>
            <a:prstGeom prst="ellipse">
              <a:avLst/>
            </a:prstGeom>
            <a:solidFill>
              <a:srgbClr val="ED6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6088666" y="2971800"/>
              <a:ext cx="914400" cy="914400"/>
            </a:xfrm>
            <a:prstGeom prst="ellipse">
              <a:avLst/>
            </a:prstGeom>
            <a:solidFill>
              <a:srgbClr val="77A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1303B78A-3591-4B98-81EE-A4AFC5FD462B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F102182-FEA7-4DCE-9542-3FBFFFE1EF5F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909264C2-7103-4494-A70D-77D58E38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90600"/>
            <a:ext cx="9601200" cy="4876800"/>
          </a:xfrm>
        </p:spPr>
        <p:txBody>
          <a:bodyPr/>
          <a:lstStyle/>
          <a:p>
            <a:r>
              <a:rPr lang="zh-CN" altLang="en-US" dirty="0"/>
              <a:t>标签栏：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07274ED-BDDB-40C3-BFF6-C3A24B4D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92" y="1547489"/>
            <a:ext cx="685800" cy="46863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4CE5543-B17D-4E02-A61B-2EBD01B7E6F8}"/>
              </a:ext>
            </a:extLst>
          </p:cNvPr>
          <p:cNvSpPr txBox="1"/>
          <p:nvPr/>
        </p:nvSpPr>
        <p:spPr>
          <a:xfrm>
            <a:off x="5861111" y="871346"/>
            <a:ext cx="5209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整个标签栏在布局中设置了</a:t>
            </a:r>
            <a:r>
              <a:rPr lang="en-US" altLang="zh-CN" dirty="0"/>
              <a:t>position</a:t>
            </a:r>
            <a:r>
              <a:rPr lang="zh-CN" altLang="en-US" dirty="0"/>
              <a:t>：</a:t>
            </a:r>
            <a:r>
              <a:rPr lang="en-US" altLang="zh-CN" dirty="0"/>
              <a:t>fixed</a:t>
            </a:r>
            <a:r>
              <a:rPr lang="zh-CN" altLang="en-US" dirty="0"/>
              <a:t>，使标签栏位置固定，不随页面滚动，以便用户随时选择文章分类、搜索文章以及回到顶部。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CD0F442-9695-4256-B6FF-9A89E9F93398}"/>
              </a:ext>
            </a:extLst>
          </p:cNvPr>
          <p:cNvSpPr/>
          <p:nvPr/>
        </p:nvSpPr>
        <p:spPr>
          <a:xfrm>
            <a:off x="1722268" y="1547489"/>
            <a:ext cx="685800" cy="49437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4CE0AE1-F23C-4962-A3D1-EB6914D8B2D2}"/>
              </a:ext>
            </a:extLst>
          </p:cNvPr>
          <p:cNvCxnSpPr>
            <a:stCxn id="37" idx="6"/>
          </p:cNvCxnSpPr>
          <p:nvPr/>
        </p:nvCxnSpPr>
        <p:spPr>
          <a:xfrm>
            <a:off x="2408068" y="1794677"/>
            <a:ext cx="894425" cy="247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EC443B13-DDC5-4523-A14A-57025881DF67}"/>
              </a:ext>
            </a:extLst>
          </p:cNvPr>
          <p:cNvSpPr txBox="1"/>
          <p:nvPr/>
        </p:nvSpPr>
        <p:spPr>
          <a:xfrm>
            <a:off x="3435658" y="2041864"/>
            <a:ext cx="20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点击呈现效果：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B433D62-E8CB-4508-89B0-F0E0CDE13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26" y="2530450"/>
            <a:ext cx="4347992" cy="212644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3F2010B-7C6D-4444-B492-E331A8879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900" y="2436682"/>
            <a:ext cx="3217317" cy="2623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08902-9012-49FD-ADCE-25448433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点击标签栏中任一分类，即可跳转到该分类书籍页面，同一类的书籍又被分为新书推荐、人气书籍和完本特辑三类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9F92DBD-F3E2-483C-A0C0-A54632F97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3129"/>
            <a:ext cx="4310696" cy="2108200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62843CD-1BE5-4DC5-AFED-61BE9C96B97D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DCE703-9FCF-44B1-BA3C-45E4EE2230F6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FCDA24-9296-4CB1-B5E8-755B1AE8C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7" y="4395413"/>
            <a:ext cx="3979184" cy="22939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14F39C-0E96-4673-92EF-1DA96CD242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01" y="4395413"/>
            <a:ext cx="3905199" cy="22992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5CC3979-79FE-4D20-8243-D0408A19299F}"/>
              </a:ext>
            </a:extLst>
          </p:cNvPr>
          <p:cNvSpPr txBox="1"/>
          <p:nvPr/>
        </p:nvSpPr>
        <p:spPr>
          <a:xfrm>
            <a:off x="552450" y="3971925"/>
            <a:ext cx="490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分类页面布局和控制器代码：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9EE8B4E-FF3A-49BF-869A-1F758FD733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75" y="1448641"/>
            <a:ext cx="4368390" cy="20171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0BF6BFE-02DE-414E-B4F8-F3D3B79FDBCD}"/>
              </a:ext>
            </a:extLst>
          </p:cNvPr>
          <p:cNvSpPr txBox="1"/>
          <p:nvPr/>
        </p:nvSpPr>
        <p:spPr>
          <a:xfrm>
            <a:off x="5991225" y="1744844"/>
            <a:ext cx="1733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对应</a:t>
            </a:r>
            <a:r>
              <a:rPr lang="en-US" altLang="zh-CN" dirty="0"/>
              <a:t>win_stories_1000</a:t>
            </a:r>
            <a:r>
              <a:rPr lang="zh-CN" altLang="en-US" dirty="0"/>
              <a:t>数据库表：</a:t>
            </a:r>
          </a:p>
        </p:txBody>
      </p:sp>
    </p:spTree>
    <p:extLst>
      <p:ext uri="{BB962C8B-B14F-4D97-AF65-F5344CB8AC3E}">
        <p14:creationId xmlns:p14="http://schemas.microsoft.com/office/powerpoint/2010/main" val="391832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0447B-EC90-4270-8F5F-682D38C4D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完结和总览书籍功能与上述的布局和数据库表方法不尽相同，但由于这两个分类的特殊性，从而特意将它们与其他分类分开。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6FEF03-2334-4A99-AC89-2101118D9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039694"/>
            <a:ext cx="5153025" cy="2991521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5578D7-D61E-4787-AAA3-D5AEE8758EE1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AAC6F0-AE71-4392-85B8-8164BB17B1AF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E09DCF-0AB5-48F7-8714-ED9D28371FB7}"/>
              </a:ext>
            </a:extLst>
          </p:cNvPr>
          <p:cNvSpPr txBox="1"/>
          <p:nvPr/>
        </p:nvSpPr>
        <p:spPr>
          <a:xfrm>
            <a:off x="659490" y="1531000"/>
            <a:ext cx="406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完结和总览书籍的专属控制器代码：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7E9DB0-C655-4467-A835-4AA4128268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06" y="1671904"/>
            <a:ext cx="4724399" cy="23105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F8D213-E7D8-4E9A-BD22-89FC696EF512}"/>
              </a:ext>
            </a:extLst>
          </p:cNvPr>
          <p:cNvSpPr txBox="1"/>
          <p:nvPr/>
        </p:nvSpPr>
        <p:spPr>
          <a:xfrm>
            <a:off x="6591299" y="1222421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总览分类页面：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761BFD-620C-4E2C-BD6D-621F6FF1EA50}"/>
              </a:ext>
            </a:extLst>
          </p:cNvPr>
          <p:cNvSpPr txBox="1"/>
          <p:nvPr/>
        </p:nvSpPr>
        <p:spPr>
          <a:xfrm>
            <a:off x="6712806" y="415770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完结分类页面：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2720E30-48DA-4612-8F0D-D588970411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6" y="4551970"/>
            <a:ext cx="4724399" cy="23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0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88211" y="-557474"/>
            <a:ext cx="8436077" cy="7742903"/>
            <a:chOff x="-2195721" y="478875"/>
            <a:chExt cx="6584705" cy="7074865"/>
          </a:xfrm>
        </p:grpSpPr>
        <p:sp>
          <p:nvSpPr>
            <p:cNvPr id="5" name="等腰三角形 4"/>
            <p:cNvSpPr/>
            <p:nvPr/>
          </p:nvSpPr>
          <p:spPr>
            <a:xfrm rot="20600883">
              <a:off x="-966731" y="478875"/>
              <a:ext cx="5355715" cy="5900248"/>
            </a:xfrm>
            <a:prstGeom prst="triangle">
              <a:avLst>
                <a:gd name="adj" fmla="val 22787"/>
              </a:avLst>
            </a:prstGeom>
            <a:solidFill>
              <a:srgbClr val="467BB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-2195721" y="1791685"/>
              <a:ext cx="5389345" cy="5762055"/>
              <a:chOff x="1463998" y="420085"/>
              <a:chExt cx="5389345" cy="5762055"/>
            </a:xfrm>
          </p:grpSpPr>
          <p:sp>
            <p:nvSpPr>
              <p:cNvPr id="7" name="等腰三角形 6"/>
              <p:cNvSpPr/>
              <p:nvPr/>
            </p:nvSpPr>
            <p:spPr>
              <a:xfrm rot="14401577">
                <a:off x="1883175" y="1588939"/>
                <a:ext cx="4158933" cy="4624842"/>
              </a:xfrm>
              <a:prstGeom prst="triangle">
                <a:avLst>
                  <a:gd name="adj" fmla="val 50000"/>
                </a:avLst>
              </a:prstGeom>
              <a:solidFill>
                <a:srgbClr val="ED6A23">
                  <a:alpha val="3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1463998" y="420085"/>
                <a:ext cx="5389345" cy="5762055"/>
                <a:chOff x="6098353" y="280171"/>
                <a:chExt cx="6632037" cy="7090687"/>
              </a:xfrm>
            </p:grpSpPr>
            <p:sp>
              <p:nvSpPr>
                <p:cNvPr id="9" name="等腰三角形 8"/>
                <p:cNvSpPr/>
                <p:nvPr/>
              </p:nvSpPr>
              <p:spPr>
                <a:xfrm rot="4062616">
                  <a:off x="8595289" y="703674"/>
                  <a:ext cx="2063592" cy="6206610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" name="等腰三角形 9"/>
                <p:cNvSpPr/>
                <p:nvPr/>
              </p:nvSpPr>
              <p:spPr>
                <a:xfrm rot="1275857">
                  <a:off x="6557982" y="1153457"/>
                  <a:ext cx="3119882" cy="261143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 rot="8725669">
                  <a:off x="7751407" y="2528604"/>
                  <a:ext cx="2344768" cy="3431839"/>
                </a:xfrm>
                <a:prstGeom prst="triangle">
                  <a:avLst>
                    <a:gd name="adj" fmla="val 22787"/>
                  </a:avLst>
                </a:prstGeom>
                <a:solidFill>
                  <a:srgbClr val="467BBD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等腰三角形 11"/>
                <p:cNvSpPr/>
                <p:nvPr/>
              </p:nvSpPr>
              <p:spPr>
                <a:xfrm rot="9779761">
                  <a:off x="7502632" y="280171"/>
                  <a:ext cx="2976059" cy="7090687"/>
                </a:xfrm>
                <a:prstGeom prst="triangle">
                  <a:avLst>
                    <a:gd name="adj" fmla="val 4898"/>
                  </a:avLst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" name="等腰三角形 12"/>
                <p:cNvSpPr/>
                <p:nvPr/>
              </p:nvSpPr>
              <p:spPr>
                <a:xfrm rot="10800000">
                  <a:off x="6098353" y="2193700"/>
                  <a:ext cx="2756033" cy="3585606"/>
                </a:xfrm>
                <a:prstGeom prst="triangle">
                  <a:avLst/>
                </a:prstGeom>
                <a:solidFill>
                  <a:srgbClr val="467BBD">
                    <a:alpha val="1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等腰三角形 13"/>
                <p:cNvSpPr/>
                <p:nvPr/>
              </p:nvSpPr>
              <p:spPr>
                <a:xfrm rot="1275857">
                  <a:off x="6853788" y="2450847"/>
                  <a:ext cx="3301933" cy="316811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ED6A23">
                    <a:alpha val="3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sp>
        <p:nvSpPr>
          <p:cNvPr id="15" name="矩形 14"/>
          <p:cNvSpPr/>
          <p:nvPr/>
        </p:nvSpPr>
        <p:spPr>
          <a:xfrm>
            <a:off x="4222048" y="2497976"/>
            <a:ext cx="20024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138111" y="3098668"/>
            <a:ext cx="3703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首页布局及其</a:t>
            </a:r>
            <a:r>
              <a:rPr lang="en-US" altLang="zh-CN" sz="2800" dirty="0"/>
              <a:t>PHP</a:t>
            </a:r>
            <a:r>
              <a:rPr lang="zh-CN" altLang="en-US" sz="2800" dirty="0"/>
              <a:t>交互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92493-C513-493A-B03D-E330A518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531000"/>
            <a:ext cx="10515600" cy="295527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主页内容包含：</a:t>
            </a:r>
            <a:br>
              <a:rPr lang="en-US" altLang="zh-CN" sz="2800" dirty="0"/>
            </a:br>
            <a:r>
              <a:rPr lang="zh-CN" altLang="en-US" sz="2800" dirty="0"/>
              <a:t>搜索框、热度排行、频道分类、栏目总览、完结精品、最新更新的内容。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EF59F9-D83E-40B4-99AA-91B2C886B4A6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C8B43F-A472-46D2-8C3F-9C5B16CC2052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93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AAED94-F4FA-492C-BD57-2F2F1B97FDAD}"/>
              </a:ext>
            </a:extLst>
          </p:cNvPr>
          <p:cNvSpPr/>
          <p:nvPr/>
        </p:nvSpPr>
        <p:spPr>
          <a:xfrm rot="18671564">
            <a:off x="-641065" y="467709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6112EC-5E03-47BF-A803-E1D345E3657A}"/>
              </a:ext>
            </a:extLst>
          </p:cNvPr>
          <p:cNvSpPr/>
          <p:nvPr/>
        </p:nvSpPr>
        <p:spPr>
          <a:xfrm rot="18671564">
            <a:off x="-402991" y="636370"/>
            <a:ext cx="2124965" cy="114691"/>
          </a:xfrm>
          <a:prstGeom prst="rect">
            <a:avLst/>
          </a:prstGeom>
          <a:solidFill>
            <a:srgbClr val="ED6A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61759433-A7B8-4AA2-B386-0EC3171AC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6" y="1182954"/>
            <a:ext cx="2694951" cy="13179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5E72F3-EE45-49C4-9BA7-F4D84ADFA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34" y="1195038"/>
            <a:ext cx="3890414" cy="7866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5A8A67-7264-4655-89E4-19E8C3285B02}"/>
              </a:ext>
            </a:extLst>
          </p:cNvPr>
          <p:cNvSpPr txBox="1"/>
          <p:nvPr/>
        </p:nvSpPr>
        <p:spPr>
          <a:xfrm>
            <a:off x="665084" y="415002"/>
            <a:ext cx="64806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搜索框功能：</a:t>
            </a:r>
            <a:endParaRPr lang="en-US" altLang="zh-CN" sz="2800" dirty="0"/>
          </a:p>
          <a:p>
            <a:r>
              <a:rPr lang="zh-CN" altLang="en-US" dirty="0"/>
              <a:t>在搜索框输入需要搜索的书名关键字或作者名；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6EA288-2806-41F9-8DB7-2797B279515B}"/>
              </a:ext>
            </a:extLst>
          </p:cNvPr>
          <p:cNvSpPr txBox="1"/>
          <p:nvPr/>
        </p:nvSpPr>
        <p:spPr>
          <a:xfrm>
            <a:off x="838200" y="2773625"/>
            <a:ext cx="70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 err="1"/>
              <a:t>IndexController</a:t>
            </a:r>
            <a:r>
              <a:rPr lang="zh-CN" altLang="en-US" dirty="0"/>
              <a:t>控制器对关键字进行处理；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489F81-C230-4B26-8E82-3143E6A8DF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6" y="3145494"/>
            <a:ext cx="4354267" cy="27792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DA4D4F-3FFE-4ADA-856B-18A7CC20AA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84" y="2833028"/>
            <a:ext cx="4258067" cy="20824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FEBD80-B05C-47E8-9A02-2A55C36FA7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83" y="4207136"/>
            <a:ext cx="4258068" cy="208246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646A28A-F39A-41CB-BEE1-95A06AB3B2C0}"/>
              </a:ext>
            </a:extLst>
          </p:cNvPr>
          <p:cNvSpPr txBox="1"/>
          <p:nvPr/>
        </p:nvSpPr>
        <p:spPr>
          <a:xfrm>
            <a:off x="7069748" y="2428970"/>
            <a:ext cx="165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搜索结果：</a:t>
            </a:r>
          </a:p>
        </p:txBody>
      </p:sp>
    </p:spTree>
    <p:extLst>
      <p:ext uri="{BB962C8B-B14F-4D97-AF65-F5344CB8AC3E}">
        <p14:creationId xmlns:p14="http://schemas.microsoft.com/office/powerpoint/2010/main" val="2791316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1067</Words>
  <Application>Microsoft Office PowerPoint</Application>
  <PresentationFormat>宽屏</PresentationFormat>
  <Paragraphs>351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点击标签栏中任一分类，即可跳转到该分类书籍页面，同一类的书籍又被分为新书推荐、人气书籍和完本特辑三类</vt:lpstr>
      <vt:lpstr>完结和总览书籍功能与上述的布局和数据库表方法不尽相同，但由于这两个分类的特殊性，从而特意将它们与其他分类分开。</vt:lpstr>
      <vt:lpstr>PowerPoint 演示文稿</vt:lpstr>
      <vt:lpstr>主页内容包含： 搜索框、热度排行、频道分类、栏目总览、完结精品、最新更新的内容。</vt:lpstr>
      <vt:lpstr>PowerPoint 演示文稿</vt:lpstr>
      <vt:lpstr>热度排行</vt:lpstr>
      <vt:lpstr>频道分类</vt:lpstr>
      <vt:lpstr>栏目总览&amp;完结精品</vt:lpstr>
      <vt:lpstr>最新更新</vt:lpstr>
      <vt:lpstr>PowerPoint 演示文稿</vt:lpstr>
      <vt:lpstr>PowerPoint 演示文稿</vt:lpstr>
      <vt:lpstr>通信图——点赞流 </vt:lpstr>
      <vt:lpstr>时序图——用户注册 </vt:lpstr>
      <vt:lpstr>PowerPoint 演示文稿</vt:lpstr>
      <vt:lpstr>PowerPoint 演示文稿</vt:lpstr>
      <vt:lpstr>逻辑结构设计：</vt:lpstr>
      <vt:lpstr>PowerPoint 演示文稿</vt:lpstr>
      <vt:lpstr>PowerPoint 演示文稿</vt:lpstr>
      <vt:lpstr>PowerPoint 演示文稿</vt:lpstr>
      <vt:lpstr>PowerPoint 演示文稿</vt:lpstr>
      <vt:lpstr>物理结构设计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 文海</dc:creator>
  <cp:lastModifiedBy>Garfield</cp:lastModifiedBy>
  <cp:revision>54</cp:revision>
  <dcterms:created xsi:type="dcterms:W3CDTF">2020-04-29T05:29:00Z</dcterms:created>
  <dcterms:modified xsi:type="dcterms:W3CDTF">2020-07-02T15:11:40Z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